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  <p:sldMasterId id="2147483668" r:id="rId6"/>
    <p:sldMasterId id="2147483685" r:id="rId7"/>
    <p:sldMasterId id="2147483702" r:id="rId8"/>
  </p:sldMasterIdLst>
  <p:notesMasterIdLst>
    <p:notesMasterId r:id="rId30"/>
  </p:notesMasterIdLst>
  <p:handoutMasterIdLst>
    <p:handoutMasterId r:id="rId31"/>
  </p:handoutMasterIdLst>
  <p:sldIdLst>
    <p:sldId id="261" r:id="rId9"/>
    <p:sldId id="257" r:id="rId10"/>
    <p:sldId id="259" r:id="rId11"/>
    <p:sldId id="278" r:id="rId12"/>
    <p:sldId id="283" r:id="rId13"/>
    <p:sldId id="303" r:id="rId14"/>
    <p:sldId id="304" r:id="rId15"/>
    <p:sldId id="279" r:id="rId16"/>
    <p:sldId id="281" r:id="rId17"/>
    <p:sldId id="282" r:id="rId18"/>
    <p:sldId id="286" r:id="rId19"/>
    <p:sldId id="297" r:id="rId20"/>
    <p:sldId id="298" r:id="rId21"/>
    <p:sldId id="299" r:id="rId22"/>
    <p:sldId id="300" r:id="rId23"/>
    <p:sldId id="301" r:id="rId24"/>
    <p:sldId id="302" r:id="rId25"/>
    <p:sldId id="289" r:id="rId26"/>
    <p:sldId id="290" r:id="rId27"/>
    <p:sldId id="295" r:id="rId28"/>
    <p:sldId id="262" r:id="rId29"/>
  </p:sldIdLst>
  <p:sldSz cx="12192000" cy="6858000"/>
  <p:notesSz cx="6888163" cy="100218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orenza, Fernando" initials="FF" lastIdx="3" clrIdx="0">
    <p:extLst>
      <p:ext uri="{19B8F6BF-5375-455C-9EA6-DF929625EA0E}">
        <p15:presenceInfo xmlns:p15="http://schemas.microsoft.com/office/powerpoint/2012/main" userId="S-1-5-21-1971871406-427130006-2048475684-2840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82B1"/>
    <a:srgbClr val="8CA8D1"/>
    <a:srgbClr val="A17DAE"/>
    <a:srgbClr val="7D91BB"/>
    <a:srgbClr val="F1D5E5"/>
    <a:srgbClr val="D9E2F0"/>
    <a:srgbClr val="E0D4E4"/>
    <a:srgbClr val="D4DAE8"/>
    <a:srgbClr val="C85997"/>
    <a:srgbClr val="668B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0" autoAdjust="0"/>
    <p:restoredTop sz="85051" autoAdjust="0"/>
  </p:normalViewPr>
  <p:slideViewPr>
    <p:cSldViewPr snapToGrid="0" showGuides="1">
      <p:cViewPr varScale="1">
        <p:scale>
          <a:sx n="60" d="100"/>
          <a:sy n="60" d="100"/>
        </p:scale>
        <p:origin x="1182" y="60"/>
      </p:cViewPr>
      <p:guideLst/>
    </p:cSldViewPr>
  </p:slideViewPr>
  <p:outlineViewPr>
    <p:cViewPr>
      <p:scale>
        <a:sx n="33" d="100"/>
        <a:sy n="33" d="100"/>
      </p:scale>
      <p:origin x="0" y="-6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600"/>
    </p:cViewPr>
  </p:sorterViewPr>
  <p:notesViewPr>
    <p:cSldViewPr snapToGrid="0" showGuides="1">
      <p:cViewPr varScale="1">
        <p:scale>
          <a:sx n="80" d="100"/>
          <a:sy n="80" d="100"/>
        </p:scale>
        <p:origin x="199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835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2835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1ED1F7E9-EE9F-4EAC-9738-25639A81C8AA}" type="datetimeFigureOut">
              <a:rPr lang="en-GB" smtClean="0"/>
              <a:t>01/08/2017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19055"/>
            <a:ext cx="2984871" cy="50283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1698" y="9519055"/>
            <a:ext cx="2984871" cy="50283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53ABE09-0D43-4644-A857-553AFEF2309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095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835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835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FD9BD0DE-58B2-4BE5-9870-8E7FE93CF5D8}" type="datetimeFigureOut">
              <a:rPr lang="en-GB" smtClean="0"/>
              <a:t>01/08/2017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4871" cy="50283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1698" y="9519055"/>
            <a:ext cx="2984871" cy="50283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5D958377-8945-4A29-AA61-C5A798FE232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573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dwi.org/articles/2015/01/27/hadoop-replace-data-warehouse.aspx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earchcloudcomputing.techtarget.com/definition/MapReduce" TargetMode="External"/><Relationship Id="rId7" Type="http://schemas.openxmlformats.org/officeDocument/2006/relationships/hyperlink" Target="http://searchbusinessanalytics.techtarget.com/video/Eckerson-Big-data-analytics-weighs-a-mix-of-the-old-and-new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searchdatamanagement.techtarget.com/news/2240147012/Big-data-yes-but-enterprise-data-warehouse-not-dead-yet" TargetMode="External"/><Relationship Id="rId5" Type="http://schemas.openxmlformats.org/officeDocument/2006/relationships/hyperlink" Target="http://searchcloudcomputing.techtarget.com/tip/Big-data-buzz-gets-louder-with-Apache-Hadoop-and-Hive" TargetMode="External"/><Relationship Id="rId4" Type="http://schemas.openxmlformats.org/officeDocument/2006/relationships/hyperlink" Target="http://searchdatamanagement.techtarget.com/answer/Database-management-systems-DBMS-vs-RDBMS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oudera.com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datastax.com/brisk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hadoop.apache.org/releases.html#22+March%2C+2017%3A+Release+2.8.0+available" TargetMode="External"/><Relationship Id="rId7" Type="http://schemas.openxmlformats.org/officeDocument/2006/relationships/hyperlink" Target="https://pt.wikipedia.org/wiki/Apache_Accumulo#cite_note-4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iki/Apache_Accumulo#cite_note-informationweek1-3" TargetMode="External"/><Relationship Id="rId5" Type="http://schemas.openxmlformats.org/officeDocument/2006/relationships/hyperlink" Target="https://pt.wikipedia.org/wiki/Apache_Software_Foundation" TargetMode="External"/><Relationship Id="rId4" Type="http://schemas.openxmlformats.org/officeDocument/2006/relationships/hyperlink" Target="https://pt.wikipedia.org/wiki/Ag%C3%AAncia_de_Seguran%C3%A7a_Naciona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8377-8945-4A29-AA61-C5A798FE232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416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8377-8945-4A29-AA61-C5A798FE232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558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atender às necessidades das empresas para implantar 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domesticar o Big Data, várias empresas apresentaram modelos de distribuição comercial para 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As distribuições comerciais de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são categorizadas principalmente em três tipos principais. Eles são os seguintes: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Distribuições que oferecem apoio pago e treinamento para o Apache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(por exemplo,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Cloudera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HortonWorks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IBM, etc.).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Distribuições que oferecem um conjunto de ferramentas de suporte para implantação e gerenciamento de Apache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como alternativa (por exemplo,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Cloudera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HortonWorks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Distribuições que permitem adicionar recursos e códigos específicos do fornecedor, aprimoramentos pagos, aprimorar ou personalizar a implantação do Apache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alinhá-lo às necessidades do negócio (por exemplo,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Cloudera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HortonWorks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IBM, etc.)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Agora, a grande questão é, como você escolhe uma distribuição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inúmeras opções disponíveis no mercado? Vamos dar uma olhada em alguns dos critérios que podem orientá-lo a escolher a distribuição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adequada para você.</a:t>
            </a:r>
          </a:p>
          <a:p>
            <a:endParaRPr lang="en-GB" b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8377-8945-4A29-AA61-C5A798FE232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703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8377-8945-4A29-AA61-C5A798FE232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639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8377-8945-4A29-AA61-C5A798FE232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7053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Nó de administração - fornece recursos de implantação e gerenciamento de cluster. O Nó de Administração é opcional em implantações de cluster, dependendo se o uso existente, o monitoramento e a infraestrutura de gerenciamento serão usados. Essa arquitetura de referência não especifica a configuração para um nó de administração, uma vez que geralmente é específico do site. • Nó de Nome Ativo - executa todos os serviços necessários para gerenciar o armazenamento de dados HDFS e o gerenciamento de recursos YARN. Isso é às vezes chamado de "nó de nome mestre". Existem quatro serviços principais em execução no nó de nome ativo: • Gerenciador de recursos (para suportar o gerenciamento de recursos de cluster, incluindo tarefas </a:t>
            </a:r>
            <a:r>
              <a:rPr lang="pt-BR" dirty="0" err="1" smtClean="0"/>
              <a:t>MapReduce</a:t>
            </a:r>
            <a:r>
              <a:rPr lang="pt-BR" dirty="0" smtClean="0"/>
              <a:t>) • </a:t>
            </a:r>
            <a:r>
              <a:rPr lang="pt-BR" dirty="0" err="1" smtClean="0"/>
              <a:t>NomeNode</a:t>
            </a:r>
            <a:r>
              <a:rPr lang="pt-BR" dirty="0" smtClean="0"/>
              <a:t> (para suportar armazenamento de dados HDFS) • Gerenciador de jornais ( Para suportar alta disponibilidade) • </a:t>
            </a:r>
            <a:r>
              <a:rPr lang="pt-BR" dirty="0" err="1" smtClean="0"/>
              <a:t>Zookeeper</a:t>
            </a:r>
            <a:r>
              <a:rPr lang="pt-BR" dirty="0" smtClean="0"/>
              <a:t> (para suportar a coordenação) • </a:t>
            </a:r>
            <a:r>
              <a:rPr lang="pt-BR" dirty="0" err="1" smtClean="0"/>
              <a:t>Standby</a:t>
            </a:r>
            <a:r>
              <a:rPr lang="pt-BR" dirty="0" smtClean="0"/>
              <a:t> </a:t>
            </a:r>
            <a:r>
              <a:rPr lang="pt-BR" dirty="0" err="1" smtClean="0"/>
              <a:t>Name</a:t>
            </a:r>
            <a:r>
              <a:rPr lang="pt-BR" dirty="0" smtClean="0"/>
              <a:t> Node - quando o modo HA baseado em </a:t>
            </a:r>
            <a:r>
              <a:rPr lang="pt-BR" dirty="0" err="1" smtClean="0"/>
              <a:t>quorum</a:t>
            </a:r>
            <a:r>
              <a:rPr lang="pt-BR" dirty="0" smtClean="0"/>
              <a:t> é usado, este nó executa o processo de </a:t>
            </a:r>
            <a:r>
              <a:rPr lang="pt-BR" dirty="0" err="1" smtClean="0"/>
              <a:t>namenode</a:t>
            </a:r>
            <a:r>
              <a:rPr lang="pt-BR" dirty="0" smtClean="0"/>
              <a:t> de espera, um segundo gerenciador de diários e um gerenciador de recursos em espera opcional. Este nó também executa um segundo serviço </a:t>
            </a:r>
            <a:r>
              <a:rPr lang="pt-BR" dirty="0" err="1" smtClean="0"/>
              <a:t>Zookeeper</a:t>
            </a:r>
            <a:r>
              <a:rPr lang="pt-BR" dirty="0" smtClean="0"/>
              <a:t>. • Nó de alta disponibilidade (HA) - este nó fornece o terceiro nó de diário para HA - os nós de nome ativo e os nós de nome de espera fornecem o primeiro e o segundo nós do diário. Ele também administra um terceiro serviço </a:t>
            </a:r>
            <a:r>
              <a:rPr lang="pt-BR" dirty="0" err="1" smtClean="0"/>
              <a:t>Zookeeper</a:t>
            </a:r>
            <a:r>
              <a:rPr lang="pt-BR" dirty="0" smtClean="0"/>
              <a:t>. • Edge Node - fornece uma interface entre os dados e a capacidade de processamento disponíveis no cluster </a:t>
            </a:r>
            <a:r>
              <a:rPr lang="pt-BR" dirty="0" err="1" smtClean="0"/>
              <a:t>Hadoop</a:t>
            </a:r>
            <a:r>
              <a:rPr lang="pt-BR" dirty="0" smtClean="0"/>
              <a:t> e um usuário dessa capacidade. Um Nó de Borda possui uma conexão adicional com a Rede de Borda e às vezes é chamado de "nó de gateway". Os nós de borda são opcionais, mas pelo menos um é altamente recomendado. Os bancos de dados operacionais necessários para o </a:t>
            </a:r>
            <a:r>
              <a:rPr lang="pt-BR" dirty="0" err="1" smtClean="0"/>
              <a:t>Cloudera</a:t>
            </a:r>
            <a:r>
              <a:rPr lang="pt-BR" dirty="0" smtClean="0"/>
              <a:t> Manager e as </a:t>
            </a:r>
            <a:r>
              <a:rPr lang="pt-BR" dirty="0" err="1" smtClean="0"/>
              <a:t>metassores</a:t>
            </a:r>
            <a:r>
              <a:rPr lang="pt-BR" dirty="0" smtClean="0"/>
              <a:t> adicionais estão no primeiro Nó de Borda. • Nó de dados: executa todos os serviços necessários para armazenar blocos de dados nos discos rígidos locais e executar tarefas de processamento contra esses dados. Um mínimo de quatro nós de dados são necessários e os clusters maiores são dimensionados principalmente adicionando nós de dados adicionais. Existem três tipos de serviços executados nos nós de dados: • </a:t>
            </a:r>
            <a:r>
              <a:rPr lang="pt-BR" dirty="0" err="1" smtClean="0"/>
              <a:t>DataNode</a:t>
            </a:r>
            <a:r>
              <a:rPr lang="pt-BR" dirty="0" smtClean="0"/>
              <a:t> </a:t>
            </a:r>
            <a:r>
              <a:rPr lang="pt-BR" dirty="0" err="1" smtClean="0"/>
              <a:t>Daemon</a:t>
            </a:r>
            <a:r>
              <a:rPr lang="pt-BR" dirty="0" smtClean="0"/>
              <a:t> (para suportar o armazenamento de dados HDFS) • </a:t>
            </a:r>
            <a:r>
              <a:rPr lang="pt-BR" dirty="0" err="1" smtClean="0"/>
              <a:t>Daemon</a:t>
            </a:r>
            <a:r>
              <a:rPr lang="pt-BR" dirty="0" smtClean="0"/>
              <a:t> </a:t>
            </a:r>
            <a:r>
              <a:rPr lang="pt-BR" dirty="0" err="1" smtClean="0"/>
              <a:t>NodeManager</a:t>
            </a:r>
            <a:r>
              <a:rPr lang="pt-BR" dirty="0" smtClean="0"/>
              <a:t> (para suportar a execução do trabalho YARN) • </a:t>
            </a:r>
            <a:r>
              <a:rPr lang="pt-BR" dirty="0" err="1" smtClean="0"/>
              <a:t>Daemons</a:t>
            </a:r>
            <a:r>
              <a:rPr lang="pt-BR" dirty="0" smtClean="0"/>
              <a:t> autônomos, como </a:t>
            </a:r>
            <a:r>
              <a:rPr lang="pt-BR" dirty="0" err="1" smtClean="0"/>
              <a:t>Impalad</a:t>
            </a:r>
            <a:r>
              <a:rPr lang="pt-BR" dirty="0" smtClean="0"/>
              <a:t> e </a:t>
            </a:r>
            <a:r>
              <a:rPr lang="pt-BR" dirty="0" err="1" smtClean="0"/>
              <a:t>HBase</a:t>
            </a:r>
            <a:r>
              <a:rPr lang="pt-BR" dirty="0" smtClean="0"/>
              <a:t> </a:t>
            </a:r>
            <a:r>
              <a:rPr lang="pt-BR" dirty="0" err="1" smtClean="0"/>
              <a:t>Region</a:t>
            </a:r>
            <a:r>
              <a:rPr lang="pt-BR" dirty="0" smtClean="0"/>
              <a:t> Server (para serviços que não são executados em YARN .) Http://i.dell.com/sites/doccontent/business/large-business/en/Documents/Dell-Cloudera-Apache-Hadoop-Soution-Reference-Architecture.pdf</a:t>
            </a:r>
            <a:endParaRPr lang="en-US" b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https://community.hortonworks.com/articles/53264/more-hadoop-nodes-faster-io-and-processing-time.html</a:t>
            </a:r>
            <a:endParaRPr lang="en-GB" b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8377-8945-4A29-AA61-C5A798FE232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888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https://www.cloudera.com/documentation/enterprise/latest/PDF/cloudera-security.pdf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8377-8945-4A29-AA61-C5A798FE232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745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https://www.cloudera.com/documentation/manager/5-1-x/PDF/Cloudera-Manager-Backup-Data-Recovery.pdf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8377-8945-4A29-AA61-C5A798FE232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917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8377-8945-4A29-AA61-C5A798FE232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68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>
                <a:latin typeface="Calibri" charset="0"/>
                <a:ea typeface="Calibri" charset="0"/>
                <a:cs typeface="Calibri" charset="0"/>
              </a:rPr>
              <a:t>MapR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 – Converged Data Platform</a:t>
            </a:r>
          </a:p>
          <a:p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Hortonworks – Connected Data Platforms</a:t>
            </a:r>
          </a:p>
          <a:p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Cloudera Data Platform?</a:t>
            </a:r>
          </a:p>
          <a:p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Chimeric Data Platform?</a:t>
            </a:r>
          </a:p>
          <a:p>
            <a:endParaRPr lang="pt-BR" dirty="0" smtClean="0"/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HAWQ é um mecanismo de consulta SQL paralelo que combina as principais vantagens tecnológicas do banco de dados analítico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Pivotal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líder do setor com a escalabilidade e conveniência do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O HAWQ lê dados e grava dados na HDFS nativamente. O HAWQ oferece desempenho líder na indústria e escalabilidade linear. Ele fornece aos usuários as ferramentas para interagir com confiança e com sucesso com os conjuntos de dados do intervalo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petabyte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O HAWQ fornece aos usuários uma interface SQL completa, compatível com padrões.</a:t>
            </a: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Trafodion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(incubando) 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Características principais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Suporte ao idioma ANSI SQL com funções completas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Conectividade JDBC / ODBC para clientes Linux / Windows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Proteção de transação ACID distribuída em várias instruções, tabelas e linhas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Melhorias de desempenho para cargas de trabalho OLTP com otimização de tempo de compilação e tempo de execução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Suporte para grandes conjuntos de dados usando um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otimizador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consultas com reconhecimento paralelo</a:t>
            </a:r>
          </a:p>
          <a:p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Principais benefícios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Reutilize as habilidades SQL existentes e melhore a produtividade do desenvolvedor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transações ACID distribuídas garantem a consistência de dados em várias linhas e tabelas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Interoperabilidade com ferramentas e aplicativos existentes</a:t>
            </a:r>
          </a:p>
          <a:p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distribuição Linux neutro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Fácil de adicionar à sua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infra-estrutura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existente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8377-8945-4A29-AA61-C5A798FE232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163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Slide de </a:t>
            </a:r>
            <a:r>
              <a:rPr lang="en-GB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Fechamento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[uses Holding Slide layout]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 smtClean="0"/>
              <a:t>Este slide não deve incluir qualquer texto ou gráficos adicionais.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 smtClean="0"/>
              <a:t>A marca Serasa Experian e o grafismo</a:t>
            </a:r>
            <a:r>
              <a:rPr lang="pt-PT" baseline="0" dirty="0" smtClean="0"/>
              <a:t> de dados</a:t>
            </a:r>
            <a:r>
              <a:rPr lang="pt-PT" dirty="0" smtClean="0"/>
              <a:t> são configurados no tamanho e posição corretos e não devem ser alterados.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8377-8945-4A29-AA61-C5A798FE232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292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8377-8945-4A29-AA61-C5A798FE232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960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Agenda </a:t>
            </a:r>
            <a:r>
              <a:rPr lang="en-GB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[use o layout Contents Slide]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 smtClean="0"/>
              <a:t>A marca Serasa Experian e o grafismo de dados neste layout são configurados no tamanho e posição corretos e não devem ser alterados. </a:t>
            </a:r>
            <a:endParaRPr lang="en-GB" b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 smtClean="0"/>
              <a:t>O título da apresentação deve ser em Arial (cor Experian Dark Blue)</a:t>
            </a:r>
            <a:r>
              <a:rPr lang="pt-PT" baseline="0" dirty="0" smtClean="0"/>
              <a:t> </a:t>
            </a:r>
            <a:r>
              <a:rPr lang="pt-BR" baseline="0" dirty="0" smtClean="0"/>
              <a:t>e os tópicos são em </a:t>
            </a:r>
            <a:r>
              <a:rPr lang="en-GB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Arial (</a:t>
            </a:r>
            <a:r>
              <a:rPr lang="en-GB" b="0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cinza</a:t>
            </a:r>
            <a:r>
              <a:rPr lang="en-GB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r>
              <a:rPr lang="en-GB" b="0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Eles</a:t>
            </a:r>
            <a:r>
              <a:rPr lang="en-GB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0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devem</a:t>
            </a:r>
            <a:r>
              <a:rPr lang="en-GB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0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lang="en-GB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0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numerados</a:t>
            </a:r>
            <a:r>
              <a:rPr lang="en-GB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GB" b="0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alinhados</a:t>
            </a:r>
            <a:r>
              <a:rPr lang="en-GB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GB" b="0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acordo</a:t>
            </a:r>
            <a:r>
              <a:rPr lang="en-GB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com a </a:t>
            </a:r>
            <a:r>
              <a:rPr lang="en-GB" b="0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linha</a:t>
            </a:r>
            <a:r>
              <a:rPr lang="en-GB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anterior.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 smtClean="0"/>
              <a:t>As informações de data e rodapé podem ser editadas em todos os slides:</a:t>
            </a:r>
            <a:r>
              <a:rPr lang="pt-PT" baseline="0" dirty="0" smtClean="0"/>
              <a:t> vá em menu </a:t>
            </a:r>
            <a:r>
              <a:rPr lang="pt-PT" dirty="0" smtClean="0"/>
              <a:t>'Inserir' &gt; 'Cabeçalho e Rodapé' (não edite manualmente em cada slide).</a:t>
            </a:r>
            <a:endParaRPr lang="en-GB" b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8377-8945-4A29-AA61-C5A798FE232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850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Volume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O conceito de volume no </a:t>
            </a:r>
            <a:r>
              <a:rPr lang="pt-B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 Data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é melhor evidenciado pelos fatos do quotidiano: diariamente, o volume de troca de e-mails, transações bancárias, interações em redes sociais, registro de chamadas e tráfego de dados em linhas telefônicas. Todos esses servem de ponto de partida para a compreensão do volume de dados presentes no mundo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atualmente.Estima-se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atualmente o volume total de dados que circulam na internet é de 250 </a:t>
            </a:r>
            <a:r>
              <a:rPr lang="pt-BR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Exabytes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(10</a:t>
            </a:r>
            <a:r>
              <a:rPr lang="pt-BR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t-B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por ano. (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Inmoment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2014) Todos os dias são criados 2,5 quintilhões de </a:t>
            </a:r>
            <a:r>
              <a:rPr lang="pt-B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em forma de dados, atualmente 90% de todos os dados que estão presentes no mundo foram criados nos últimos 2 anos (IBM). É importante também compreender que o conceito de volume é relativo a variável tempo, ou seja, o que é grande hoje, pode não ser nada amanhã. (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Ohlhorst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2012). Nos anos 90, um </a:t>
            </a:r>
            <a:r>
              <a:rPr lang="pt-BR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Terabyte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(10</a:t>
            </a:r>
            <a:r>
              <a:rPr lang="pt-BR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t-B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era considerado </a:t>
            </a:r>
            <a:r>
              <a:rPr lang="pt-B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 Data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Em 2015, teremos no mundo aproximadamente um volume de informação digital de 8 </a:t>
            </a:r>
            <a:r>
              <a:rPr lang="pt-BR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Zettabytes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(10</a:t>
            </a:r>
            <a:r>
              <a:rPr lang="pt-BR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t-B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um valor infinitamente maior (IBM).;</a:t>
            </a:r>
          </a:p>
          <a:p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Velocidade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Você cruzaria uma rua vendado se a última informação que tivesse fosse uma fotografia tirada do tráfego circulante de 5 minutos atrás? Provavelmente não, pois a fotografia de 5 minutos atrás é irrelevante, você precisa saber das condições atuais para poder cruzar a rua em segurança. (Forbes, 2012) A mesma lógica se aplica a empresas, pois necessitam de dados em atuais sobre seu negócio, ou seja, velocidade. Segundo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Taurion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(2014) a importância da velocidade é tamanha que em algum momento deverá existir uma ferramenta capaz de analisar os dados em tempo real. Atualmente, os dados são analisados somente após serem armazenados, mas o tempo gasto para o armazenamento em si já desclassifica esse tipo de análise como uma análise 100% em tempo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real.Informação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poder (The Guardian, 2010), e assim sendo a velocidade com a qual você obtém essa informação é uma vantagem competitiva das empresas. Velocidade pode limitar a operação de muitos negócios, quando utilizamos o cartão de crédito por exemplo, se não obtivermos uma aprovação da compra em alguns segundos normalmente pensamos em utilizar outro método de pagamento. É a operadora perdendo uma oportunidade de negócios pela falha na velocidade de transmissão e análise dos dados do comprador.;</a:t>
            </a:r>
          </a:p>
          <a:p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Variedade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O volume é apenas o começo dos desafios dessa nova tecnologia, se temos um volume enorme de dados, também obtemos a variedade dos mesmos. Já pensou na quantidade de informações dispersas em redes sociais? </a:t>
            </a:r>
            <a:r>
              <a:rPr lang="pt-BR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pt-BR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Twitter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entre outros possuem um vasto e distinto campo de informações sendo ofertadas em público a todo segundo. Podemos observar a variedade de dados em e-mails, redes sociais, fotografias, áudios, telefones e cartões de crédito. (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McAffe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al, 2012). Seja qual for a discussão, podemos obter infinitos pontos de vista sobre a mesma. Empresas que conseguem captar a variedade, seja de fontes ou de critérios, agregam mais valor ao negócio (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Gartner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O </a:t>
            </a:r>
            <a:r>
              <a:rPr lang="pt-B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 </a:t>
            </a:r>
            <a:r>
              <a:rPr lang="pt-BR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escalona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variedade de informações das seguintes formas (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Jewell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Dave et al):</a:t>
            </a:r>
          </a:p>
          <a:p>
            <a:pPr lvl="1"/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Dados estruturados: são armazenados em bancos de dados, sequenciados em tabelas;</a:t>
            </a:r>
          </a:p>
          <a:p>
            <a:pPr lvl="1"/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Dados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semi-estruturados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acompanham padrões heterogêneos, são mais difíceis de serem identificados pois podem seguir diversos padrões;</a:t>
            </a:r>
          </a:p>
          <a:p>
            <a:pPr lvl="1"/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Dados não estruturados: são uma mistura de dados com fontes diversificadas como imagens, áudios e documentos online.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Dentre essas 3 categorias, estima-se que até 90% de todos os dados no mundo estão a forma de dados não estruturados. (ICD, 2011).</a:t>
            </a:r>
          </a:p>
          <a:p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Veracidade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Um em cada 3 líderes não confiam nos dados que recebem (IBM). Para colher bons frutos do processo do </a:t>
            </a:r>
            <a:r>
              <a:rPr lang="pt-B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 Data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é necessário obter dados verídicos, de acordo com a realidade. O conceito de velocidade, já descrito, é bem alinhado ao conceito de veracidade pela necessidade constante de análise em tempo real, isso significa, de dados que condizem com a realidade daquele momento, pois dados passados não podem ser considerados dados verídicos para o momento em que é analisado. A relevância dos dados coletados é tão importante quanto o primeiro conceito. A verificação dos dados coletados para adequação e relevância ao propósito da análise é um ponto chave para se obter dados que agreguem valor ao processo. (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Hurwitz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Nugent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Halper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Marcia Kaufman).;</a:t>
            </a:r>
          </a:p>
          <a:p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Valor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Quanto maior a riqueza de dados, mais importante é saber realizar as perguntas certas no início de todo processo de análise (Brown, Eric, 2014). É necessário estar focado para a orientação do negócio, o valor que a coleta e análise dos dados trará para o negócio. Não é viável realizar todo o processo de </a:t>
            </a:r>
            <a:r>
              <a:rPr lang="pt-B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 Data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 não se tem questionamentos que ajudem o negócio de modo realístico. Da mesma forma é importante estar atento aos custos envolvidos nessa operação, o valor agregado de todo esse trabalho desenvolvido, coleta, armazenamento e análise de todos esses da/dos tem que compensar os custos financeiros envolvidos (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Taurion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2013).</a:t>
            </a:r>
          </a:p>
          <a:p>
            <a:endParaRPr lang="en-GB" b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8377-8945-4A29-AA61-C5A798FE232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997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8377-8945-4A29-AA61-C5A798FE232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07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1 - Seus requisitos de negócios determinados devem corresponder aos benefícios de usar 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caso contrário, poderia ser um enorme desperdício de recursos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2 - Começar com algo tão complexo só pode levar a problemas na estrada. Tenha em mente que uma das vantagens de usar 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a sua escalabilidade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3 - organizações optam por migrar alguns de seus dados para 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usam uma arquitetura de dados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multi-plataforma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muitos profissionais de dados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vêem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como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uma extensão do data 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warehouse</a:t>
            </a: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 sido utilizado, em mundo real, para resolver problemas como os listados abaixo: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Análise de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Terabytes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dados provido por milhares de sensores meteorológicos espalhados pelo mundo, no intuito de salvar vidas humanas, através da predição de desastres e catástrofes meteorológicas;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Análise de milhares de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Terabytes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informações financeiras, completamente desorganizadas 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desnormalizadas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oriundas: de blogs, jornais, revistas, bolsas de valores para ajudar corretoras de valores e bancos na compra e venda eficiente e lucrativa de ações;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Determinação de risco em operações financeiras de cartões de créditos;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Projetos de inteligência artificial onde é necessário processar imensas massas de dados em poucos segundos;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Traçar perfil de consumidores em poucos segundos, e, oferecer ofertas com grandes chances de venda;</a:t>
            </a:r>
          </a:p>
          <a:p>
            <a:endParaRPr lang="en-GB" b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8377-8945-4A29-AA61-C5A798FE232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452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Fato 1: </a:t>
            </a:r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composto por vários produtos. 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pessoas podem falar sobre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como se fosse essa coisa enorme e singular, mas na verdade é constituída por vários produtos, disse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Russom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o nome da marca de uma família de produtos de código aberto", disse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Russom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"Esses produtos são incubados e administrados pelo software Apache".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Quando as pessoas geralmente pensam em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eles pensam em seu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System, ou HDFS, que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Russom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chama uma base para camada em relação a outros produtos - como o 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MapReduce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.</a:t>
            </a:r>
          </a:p>
          <a:p>
            <a:endParaRPr lang="en-GB" b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Fato 2: o Apache </a:t>
            </a:r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de código aberto, mas também está disponível em fornecedores proprietários. 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Enquanto o software é de código aberto e pode ser baixado gratuitamente, fornecedores como IBM,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Cloudera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EMC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Greenplum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também fizeram 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disponível através de distribuição especial, disse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Russom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Essas distribuições tendem a incluir recursos adicionais, como ferramentas administrativas não oferecidas pelo Apache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além de suporte e manutenção. Alguns podem zombar disso: por que pagar o apoio quando a comunidade de código aberto é gratuita? Mas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Russom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disse que as distribuições tornam o HDFS mais poderoso para empresas com departamentos de TI estabelecidos.</a:t>
            </a:r>
          </a:p>
          <a:p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Fato 3: </a:t>
            </a:r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um ecossistema, não um único produto. 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produtos, que ajudam a ampliar a tecnologia, estão sendo desenvolvidos pelo mercado de código aberto, bem como por fornecedores. Especificamente,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Russom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observa que os fornecedores estão fornecendo novos produtos para ajudar 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se parecer mais relacional e estruturado.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"Temos essa longa história de ter plataformas de relatórios ou plataformas de integração de dados e fornecer interfaces para as plataformas mais recentes", disse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Russom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"Estamos vendo uma coisa semelhante agora com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</a:p>
          <a:p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Fato 4: HDFS é um sistema de arquivos, não um </a:t>
            </a:r>
            <a:r>
              <a:rPr lang="pt-B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sistema de gerenciamento de banco de dados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. 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 lapso na semântica é um dos maiores obstáculos de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Russom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Embora possa gerenciar coleções de dados, certos atributos do sistema de gerenciamento de banco de dados estão ausentes no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"Como a capacidade de acessar aleatoriamente os dados graças aos índices de consulta", disse ele. "Nós esperamos estrutura, que normalmente está faltando no tipo de tipos de dados que 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lida".</a:t>
            </a:r>
          </a:p>
          <a:p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Fato 5: A colmeia se assemelha ao SQL, mas não é SQL padrão. 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Russom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disse que esse fato pode ser um pouco desconcertante porque as empresas - e as ferramentas que usam para acessar dados - tendem a ser baseadas em SQL. Em vez disso, 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Apache 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Hive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 e 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HiveQL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 uma linguagem semelhante ao SQL.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"Eu ouvi as pessoas dizerem:" É tão fácil aprender 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colméia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Apenas aprenda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Hive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", disse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Russom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"Mas isso não resolve o problema real de compatibilidade com ferramentas baseadas em SQL".</a:t>
            </a:r>
          </a:p>
          <a:p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Russom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acredita que a questão da compatibilidade é um problema de curto prazo, mas que atua como uma barreira para a integração do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Fato 6: </a:t>
            </a:r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MapReduce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estão relacionados, mas eles não se exigem. 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MapReduce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foi desenvolvido pelo Google antes do HDFS existiu, disse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Russom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Além disso, ele acrescentou, alguns fornecedores, como 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estão pedindo variações do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MapReduce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não precisam de HDFS.</a:t>
            </a:r>
          </a:p>
          <a:p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Russom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 entanto, considera a dupla uma boa combinação. A maior parte do valor no HDFS, disse ele, reside nas ferramentas que podem ser colocadas em camadas sobre o sistema de arquivos distribuído.</a:t>
            </a:r>
          </a:p>
          <a:p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Fato 7: </a:t>
            </a:r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MapReduce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fornece controle para análise, não analítica per se. 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MapReduce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um motor de execução de propósito geral, disse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Russom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É conducente a grandes análises de dados porque pode levar dados codificados manualmente, processá-lo automaticamente em paralelo e, em seguida, mapear os resultados em um único conjunto. Mas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MapReduce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realmente não faz a própria análise.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"Esta é a arquitetura básica MPP [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massively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], mas generalizada para que você possa lançar qualquer código imaginável e apenas tem esse talento para torná-lo paralelo", disse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Russom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"Isso é muito poderoso".</a:t>
            </a:r>
          </a:p>
          <a:p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Fato 8: </a:t>
            </a:r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sobre a diversidade de dados, não apenas o volume de dados. 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Alguns criaram 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como tecnologia projetada para grandes volumes de dados, mas o valor real de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está na forma como ele pode lidar com diversos dados, disse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Russom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"Isso pode incluir o material que a maioria dos nossos data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warehouses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não foi projetado para lidar", disse ele. "Coisas como dados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semi-estruturados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totalmente não estruturados".</a:t>
            </a:r>
          </a:p>
          <a:p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Fato 9: </a:t>
            </a:r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complementa um data </a:t>
            </a:r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warehouse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 Raramente é um substituto. 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gerenciamento de diversos tipos de dados induziu comentários que os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data 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warehouses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 estão morrendo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 mas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Russom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adverte contra essas declarações abrangentes.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"Com que frequência as pessoas substituem as coisas em TI?", Perguntou. "Quase nunca."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armazéns de dados ainda fazem o trabalho que foram construídos para fazer bem, disse ele, e o 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Hadoop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 complementará o data 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warehouse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tornando-se "um sistema de ponta".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"Vemos armazéns de dados e arquitetura cada vez mais distribuídos com mais e mais peças adicionadas a ele", disse ele.</a:t>
            </a:r>
          </a:p>
          <a:p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Fato 10: </a:t>
            </a:r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permite muitos tipos de análise, não apenas a análise da Web. 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às vezes é visto como tecnologia para os gigantes da Internet, o que levanta a questão de saber se ele será 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mainstream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Russom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acredita que será em parte porque pode lidar com análises mais amplas.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empresas ferroviárias são, por exemplo, usando sensores para detectar temperaturas invulgarmente elevadas em vagões ferroviários, o que pode sinalizar uma falha impeditiva, disse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Russom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também citou exemplos adicionais das indústrias robótica e retalhista.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Embora ele venha um futuro promissor para 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Russom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disse que a adoção popular levará anos.</a:t>
            </a:r>
          </a:p>
          <a:p>
            <a:endParaRPr lang="pt-B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http://www.syncsort.com/en/Resource-Center/BigData/Videos/Mainframe-Data-Access-with-Hadoop?stage=2</a:t>
            </a:r>
            <a:endParaRPr lang="en-GB" b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8377-8945-4A29-AA61-C5A798FE232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219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</a:t>
            </a:r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foi criado pelo Yahoo em 2005 (</a:t>
            </a:r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doug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Cutting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mike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caffarella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e pode ser considerado uma das maiores invenções de data management desde o modelo relacional. A base das distribuições </a:t>
            </a:r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a comunidade Apache. Diversas empresas vêm contribuindo com código para seu desenvolvimento como a Yahoo, </a:t>
            </a:r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Cloudera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IBM e outras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Em torno do código base, surgem as distribuições, como 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Cloudera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 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DataStax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agregam valor com utilitários e serviços de suporte e educação, no mesmo modelo das distribuições Linux. Interessante que a distribuição da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DataStax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chamado de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Brisk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substituiu o HDFS por um sistema de arquivos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distribuidos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baseados no software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Cassandra, chamado agora de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CassandraFS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projeto é o </a:t>
            </a:r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Pig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criado pelo Yahoo. É uma plataforma que permite análises de arquivos muito grandes usando uma linguagem de alto </a:t>
            </a:r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nivel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chamada de </a:t>
            </a:r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Pig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Latin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o surgimento de serviços em nuvem, como 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Elastic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MapReduce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permite às empresas tratarem dados massivos sem demandar aquisição de servidores físicos. Neste modelo, o usuário escreve a aplicação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a roda em cima da nuvem da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Common -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Contém as bibliotecas e arquivos comuns e necessários para todos os módulos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System (HDFS) -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Sistema de arquivos distribuído que armazena dados em máquinas dentro do cluster, sob demanda, permitindo uma largura de banda muito grande em todo o cluster.</a:t>
            </a:r>
          </a:p>
          <a:p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Yarn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Trata-se de uma plataforma de gerenciamento de recursos responsável pelo gerenciamento dos recursos computacionais em cluster, assim como pelo agendamento dos recursos.</a:t>
            </a:r>
          </a:p>
          <a:p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MapReduce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Modelo de programação para processamento em larga escala.</a:t>
            </a:r>
          </a:p>
          <a:p>
            <a:endParaRPr lang="pt-BR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b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8377-8945-4A29-AA61-C5A798FE232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236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2.8.0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2017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03 September, 2016: Release 3.0.0-alpha1 available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uma ferramenta de processamento de dados que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sobre esses conjuntos de dados distribuídos. E não faz armazenamento distribuído.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inclui uma componente de armazenamento, conhecida por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System (HDFS), mas também outra de processamento, denominada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MapReduce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Assim, não é necessário 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o processamento.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 também se pode usar 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sem 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ferramenta não tem sistema de gestão de ficheiros e, por isso, precisa de ser integrado com um. Se não for o HDFS, então outra plataforma de dados baseada em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computing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Common -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Contém as bibliotecas e arquivos comuns e necessários para todos os módulos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System (HDFS) -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Sistema de arquivos distribuído que armazena dados em máquinas dentro do cluster, sob demanda, permitindo uma largura de banda muito grande em todo o cluster.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MapReduce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Modelo de programação para processamento em larga escala.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Yarn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Trata-se de uma plataforma de gerenciamento de recursos responsável pelo gerenciamento dos recursos computacionais em cluster, assim como pelo agendamento dos recursos.</a:t>
            </a: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Accumulo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foi criado em 2008 pela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Agência de Segurança Nacional"/>
              </a:rPr>
              <a:t>Agência de Segurança Nacional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americana e contribuiu para a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Apache Software Foundation"/>
              </a:rPr>
              <a:t>Apache Foundation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como uma incubadora de projeto, em setembro de 2011.</a:t>
            </a:r>
            <a:r>
              <a:rPr lang="pt-BR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[3]</a:t>
            </a: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 Março 21, 2012,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Accumulo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formou a partir da incubação na Apache, tornando-o um projeto de nível superior.</a:t>
            </a:r>
            <a:r>
              <a:rPr lang="pt-BR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[4]</a:t>
            </a: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b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8377-8945-4A29-AA61-C5A798FE232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136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83" y="1227159"/>
            <a:ext cx="8192168" cy="449181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01/08/2017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Private and confidential     Presentation Title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60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77" y="566739"/>
            <a:ext cx="5087537" cy="4564061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8884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-2382"/>
            <a:ext cx="11745914" cy="5781431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657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725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1725" y="528034"/>
            <a:ext cx="5564188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3550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7995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0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2" y="528034"/>
            <a:ext cx="5564188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6632575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2419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3999"/>
            <a:ext cx="9366564" cy="3600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93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AD11-B37F-49CE-A271-259CFDDDB0BC}" type="datetime1">
              <a:rPr lang="en-GB" smtClean="0"/>
              <a:t>01/08/2017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985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D4E0-F9DB-4A14-89F2-854CF7BC37F7}" type="datetime1">
              <a:rPr lang="en-GB" smtClean="0"/>
              <a:t>01/08/2017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5521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 -  confidenc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83" y="1227159"/>
            <a:ext cx="8192168" cy="449181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01/08/2017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Private and confidential     Presentation Title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12341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4187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Background Image Fil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01/08/2017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Private and confidential     Presentation Title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12341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835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01/08/2017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Private and confidential     Presentation Title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12341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217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Background Image Fil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01/08/2017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Private and confidential     Presentation Title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173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638800"/>
            <a:ext cx="8428351" cy="2726875"/>
          </a:xfrm>
        </p:spPr>
        <p:txBody>
          <a:bodyPr/>
          <a:lstStyle>
            <a:lvl1pPr marL="269875" indent="-269875">
              <a:spcBef>
                <a:spcPts val="1600"/>
              </a:spcBef>
              <a:buFont typeface="+mj-lt"/>
              <a:buAutoNum type="arabicPeriod"/>
              <a:defRPr sz="1700" b="0"/>
            </a:lvl1pPr>
            <a:lvl2pPr marL="269875" indent="0">
              <a:buNone/>
              <a:defRPr sz="1700" b="0"/>
            </a:lvl2pPr>
            <a:lvl3pPr marL="269875" indent="0">
              <a:buNone/>
              <a:defRPr sz="1700" b="0"/>
            </a:lvl3pPr>
            <a:lvl4pPr marL="269875" indent="0">
              <a:buNone/>
              <a:defRPr sz="1700" b="0"/>
            </a:lvl4pPr>
            <a:lvl5pPr marL="269875" indent="0">
              <a:buNone/>
              <a:defRPr sz="1700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4000"/>
            <a:ext cx="9366564" cy="100767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978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11257200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357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400000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81726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96885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570851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5570851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46967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062" y="2022475"/>
            <a:ext cx="5570851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061" y="528034"/>
            <a:ext cx="4906921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79953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18" y="566739"/>
            <a:ext cx="5087537" cy="4564061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49277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77" y="1274763"/>
            <a:ext cx="5087537" cy="3501953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8301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-2382"/>
            <a:ext cx="11745914" cy="5781431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2666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725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1725" y="528034"/>
            <a:ext cx="4927553" cy="100767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3550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21768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0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2" y="528034"/>
            <a:ext cx="5564188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6632575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1649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01/08/2017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Private and confidential     Presentation Title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362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3999"/>
            <a:ext cx="9366564" cy="3600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867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AD11-B37F-49CE-A271-259CFDDDB0BC}" type="datetime1">
              <a:rPr lang="en-GB" smtClean="0"/>
              <a:t>01/08/2017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576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D4E0-F9DB-4A14-89F2-854CF7BC37F7}" type="datetime1">
              <a:rPr lang="en-GB" smtClean="0"/>
              <a:t>01/08/2017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81104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 -  confidenc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83" y="1227159"/>
            <a:ext cx="8192168" cy="449181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01/08/2017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Private and confidential     Presentation Title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8" name="Imagem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11111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Background Image Fil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01/08/2017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Private and confidential     Presentation Title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11" name="Imagem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81641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01/08/2017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Private and confidential     Presentation Title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8" name="Imagem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24782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638800"/>
            <a:ext cx="8428351" cy="2726875"/>
          </a:xfrm>
        </p:spPr>
        <p:txBody>
          <a:bodyPr/>
          <a:lstStyle>
            <a:lvl1pPr marL="269875" indent="-269875">
              <a:spcBef>
                <a:spcPts val="1600"/>
              </a:spcBef>
              <a:buFont typeface="+mj-lt"/>
              <a:buAutoNum type="arabicPeriod"/>
              <a:defRPr sz="1700" b="0"/>
            </a:lvl1pPr>
            <a:lvl2pPr marL="269875" indent="0">
              <a:buNone/>
              <a:defRPr sz="1700" b="0"/>
            </a:lvl2pPr>
            <a:lvl3pPr marL="269875" indent="0">
              <a:buNone/>
              <a:defRPr sz="1700" b="0"/>
            </a:lvl3pPr>
            <a:lvl4pPr marL="269875" indent="0">
              <a:buNone/>
              <a:defRPr sz="1700" b="0"/>
            </a:lvl4pPr>
            <a:lvl5pPr marL="269875" indent="0">
              <a:buNone/>
              <a:defRPr sz="1700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4000"/>
            <a:ext cx="9366564" cy="100767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995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11257200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817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400000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81726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4168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570851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5570851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873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638800"/>
            <a:ext cx="8428351" cy="2726875"/>
          </a:xfrm>
        </p:spPr>
        <p:txBody>
          <a:bodyPr/>
          <a:lstStyle>
            <a:lvl1pPr marL="269875" indent="-269875">
              <a:spcBef>
                <a:spcPts val="1600"/>
              </a:spcBef>
              <a:buFont typeface="+mj-lt"/>
              <a:buAutoNum type="arabicPeriod"/>
              <a:defRPr sz="1700" b="0"/>
            </a:lvl1pPr>
            <a:lvl2pPr marL="269875" indent="0">
              <a:buNone/>
              <a:defRPr sz="1700" b="0"/>
            </a:lvl2pPr>
            <a:lvl3pPr marL="269875" indent="0">
              <a:buNone/>
              <a:defRPr sz="1700" b="0"/>
            </a:lvl3pPr>
            <a:lvl4pPr marL="269875" indent="0">
              <a:buNone/>
              <a:defRPr sz="1700" b="0"/>
            </a:lvl4pPr>
            <a:lvl5pPr marL="269875" indent="0">
              <a:buNone/>
              <a:defRPr sz="1700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4000"/>
            <a:ext cx="9366564" cy="100767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852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062" y="2022475"/>
            <a:ext cx="5570851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062" y="528034"/>
            <a:ext cx="4947864" cy="100767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75345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18" y="566739"/>
            <a:ext cx="5087537" cy="4564061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2675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77" y="1274763"/>
            <a:ext cx="5087537" cy="3406419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86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-2382"/>
            <a:ext cx="11745914" cy="5781431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2328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725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1725" y="528034"/>
            <a:ext cx="4927553" cy="100767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3550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64734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0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2" y="528034"/>
            <a:ext cx="5564188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6632575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66236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3999"/>
            <a:ext cx="9366564" cy="3600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696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AD11-B37F-49CE-A271-259CFDDDB0BC}" type="datetime1">
              <a:rPr lang="en-GB" smtClean="0"/>
              <a:t>01/08/2017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792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D4E0-F9DB-4A14-89F2-854CF7BC37F7}" type="datetime1">
              <a:rPr lang="en-GB" smtClean="0"/>
              <a:t>01/08/2017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53888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 -  confidenc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83" y="1227159"/>
            <a:ext cx="8192168" cy="449181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01/08/2017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Private and confidential     Presentation Title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28034"/>
            <a:ext cx="415522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718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11257200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8583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Background Image Fil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01/08/2017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Private and confidential     Presentation Title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28034"/>
            <a:ext cx="415522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72414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01/08/2017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Private and confidential     Presentation Title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28034"/>
            <a:ext cx="415522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61885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638800"/>
            <a:ext cx="8428351" cy="2726875"/>
          </a:xfrm>
        </p:spPr>
        <p:txBody>
          <a:bodyPr/>
          <a:lstStyle>
            <a:lvl1pPr marL="269875" indent="-269875">
              <a:spcBef>
                <a:spcPts val="1600"/>
              </a:spcBef>
              <a:buFont typeface="+mj-lt"/>
              <a:buAutoNum type="arabicPeriod"/>
              <a:defRPr sz="1700" b="0"/>
            </a:lvl1pPr>
            <a:lvl2pPr marL="269875" indent="0">
              <a:buNone/>
              <a:defRPr sz="1700" b="0"/>
            </a:lvl2pPr>
            <a:lvl3pPr marL="269875" indent="0">
              <a:buNone/>
              <a:defRPr sz="1700" b="0"/>
            </a:lvl3pPr>
            <a:lvl4pPr marL="269875" indent="0">
              <a:buNone/>
              <a:defRPr sz="1700" b="0"/>
            </a:lvl4pPr>
            <a:lvl5pPr marL="269875" indent="0">
              <a:buNone/>
              <a:defRPr sz="1700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4000"/>
            <a:ext cx="9366564" cy="100767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13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11257200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528034"/>
            <a:ext cx="10466700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6224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400000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81726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74461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570851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5570851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7866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062" y="2022475"/>
            <a:ext cx="5570851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061" y="528034"/>
            <a:ext cx="4920569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486707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18" y="566739"/>
            <a:ext cx="5087537" cy="4564061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03166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77" y="1132764"/>
            <a:ext cx="5087537" cy="3616657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9534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-2382"/>
            <a:ext cx="11745914" cy="5781431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967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400000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81726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54784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725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1725" y="528034"/>
            <a:ext cx="4941200" cy="100767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3550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853112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0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2" y="528034"/>
            <a:ext cx="5564188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6632575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431870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3999"/>
            <a:ext cx="9366564" cy="3600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61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AD11-B37F-49CE-A271-259CFDDDB0BC}" type="datetime1">
              <a:rPr lang="en-GB" smtClean="0"/>
              <a:t>01/08/2017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28104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D4E0-F9DB-4A14-89F2-854CF7BC37F7}" type="datetime1">
              <a:rPr lang="en-GB" smtClean="0"/>
              <a:t>01/08/2017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1532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570851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5570851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5639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062" y="2022475"/>
            <a:ext cx="5570851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061" y="528034"/>
            <a:ext cx="5570851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6790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18" y="566739"/>
            <a:ext cx="5087537" cy="4564061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0178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1257200" cy="10076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99" y="2022475"/>
            <a:ext cx="11257200" cy="36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DF0D99DE-1A57-4F94-BF2E-C9E87366E124}" type="datetime1">
              <a:rPr lang="en-GB" smtClean="0"/>
              <a:pPr/>
              <a:t>01/08/2017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GB" dirty="0" smtClean="0"/>
              <a:t>Private and confidential     Presentation Title</a:t>
            </a:r>
            <a:endParaRPr lang="en-GB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63550" y="6405118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</a:rPr>
              <a:pPr/>
              <a:t>‹nº›</a:t>
            </a:fld>
            <a:r>
              <a:rPr lang="en-GB" sz="1000" dirty="0" smtClean="0">
                <a:solidFill>
                  <a:schemeClr val="accent1"/>
                </a:solidFill>
              </a:rPr>
              <a:t>    </a:t>
            </a:r>
            <a:r>
              <a:rPr lang="en-GB" sz="1000" baseline="0" dirty="0" smtClean="0">
                <a:solidFill>
                  <a:schemeClr val="accent1"/>
                </a:solidFill>
              </a:rPr>
              <a:t> </a:t>
            </a:r>
            <a:r>
              <a:rPr lang="en-GB" sz="1000" dirty="0" smtClean="0">
                <a:solidFill>
                  <a:schemeClr val="accent1"/>
                </a:solidFill>
              </a:rPr>
              <a:t>© </a:t>
            </a:r>
            <a:r>
              <a:rPr lang="en-GB" sz="1000" dirty="0" err="1" smtClean="0">
                <a:solidFill>
                  <a:schemeClr val="accent1"/>
                </a:solidFill>
              </a:rPr>
              <a:t>Serasa</a:t>
            </a:r>
            <a:r>
              <a:rPr lang="en-GB" sz="1000" dirty="0" smtClean="0">
                <a:solidFill>
                  <a:schemeClr val="accent1"/>
                </a:solidFill>
              </a:rPr>
              <a:t> Experian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50" y="6938217"/>
            <a:ext cx="1080000" cy="21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fld id="{EF540DAE-C9AD-4AB7-834A-30F15928ADCF}" type="slidenum">
              <a:rPr lang="en-GB" smtClean="0"/>
              <a:pPr/>
              <a:t>‹nº›</a:t>
            </a:fld>
            <a:endParaRPr lang="en-GB" dirty="0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115" y="5700527"/>
            <a:ext cx="1996618" cy="109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46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6" r:id="rId3"/>
    <p:sldLayoutId id="2147483657" r:id="rId4"/>
    <p:sldLayoutId id="2147483650" r:id="rId5"/>
    <p:sldLayoutId id="2147483663" r:id="rId6"/>
    <p:sldLayoutId id="2147483664" r:id="rId7"/>
    <p:sldLayoutId id="2147483665" r:id="rId8"/>
    <p:sldLayoutId id="2147483667" r:id="rId9"/>
    <p:sldLayoutId id="2147483666" r:id="rId10"/>
    <p:sldLayoutId id="2147483660" r:id="rId11"/>
    <p:sldLayoutId id="2147483661" r:id="rId12"/>
    <p:sldLayoutId id="2147483662" r:id="rId13"/>
    <p:sldLayoutId id="2147483658" r:id="rId14"/>
    <p:sldLayoutId id="2147483654" r:id="rId15"/>
    <p:sldLayoutId id="2147483655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115888" indent="-115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319088" indent="-195263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129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71513" indent="-1944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547EBF"/>
          </p15:clr>
        </p15:guide>
        <p15:guide id="2" pos="3849" userDrawn="1">
          <p15:clr>
            <a:srgbClr val="547EBF"/>
          </p15:clr>
        </p15:guide>
        <p15:guide id="3" pos="292" userDrawn="1">
          <p15:clr>
            <a:srgbClr val="F26B43"/>
          </p15:clr>
        </p15:guide>
        <p15:guide id="4" pos="901" userDrawn="1">
          <p15:clr>
            <a:srgbClr val="F26B43"/>
          </p15:clr>
        </p15:guide>
        <p15:guide id="5" pos="1501" userDrawn="1">
          <p15:clr>
            <a:srgbClr val="F26B43"/>
          </p15:clr>
        </p15:guide>
        <p15:guide id="6" pos="2093" userDrawn="1">
          <p15:clr>
            <a:srgbClr val="F26B43"/>
          </p15:clr>
        </p15:guide>
        <p15:guide id="7" pos="2693" userDrawn="1">
          <p15:clr>
            <a:srgbClr val="F26B43"/>
          </p15:clr>
        </p15:guide>
        <p15:guide id="8" pos="4497" userDrawn="1">
          <p15:clr>
            <a:srgbClr val="F26B43"/>
          </p15:clr>
        </p15:guide>
        <p15:guide id="9" pos="3894" userDrawn="1">
          <p15:clr>
            <a:srgbClr val="F26B43"/>
          </p15:clr>
        </p15:guide>
        <p15:guide id="10" pos="3294" userDrawn="1">
          <p15:clr>
            <a:srgbClr val="F26B43"/>
          </p15:clr>
        </p15:guide>
        <p15:guide id="11" pos="5094" userDrawn="1">
          <p15:clr>
            <a:srgbClr val="F26B43"/>
          </p15:clr>
        </p15:guide>
        <p15:guide id="12" pos="5687" userDrawn="1">
          <p15:clr>
            <a:srgbClr val="F26B43"/>
          </p15:clr>
        </p15:guide>
        <p15:guide id="13" pos="6287" userDrawn="1">
          <p15:clr>
            <a:srgbClr val="F26B43"/>
          </p15:clr>
        </p15:guide>
        <p15:guide id="14" pos="6888" userDrawn="1">
          <p15:clr>
            <a:srgbClr val="F26B43"/>
          </p15:clr>
        </p15:guide>
        <p15:guide id="15" pos="7399" userDrawn="1">
          <p15:clr>
            <a:srgbClr val="F26B43"/>
          </p15:clr>
        </p15:guide>
        <p15:guide id="16" pos="804" userDrawn="1">
          <p15:clr>
            <a:srgbClr val="F26B43"/>
          </p15:clr>
        </p15:guide>
        <p15:guide id="17" pos="1410" userDrawn="1">
          <p15:clr>
            <a:srgbClr val="F26B43"/>
          </p15:clr>
        </p15:guide>
        <p15:guide id="18" pos="2010" userDrawn="1">
          <p15:clr>
            <a:srgbClr val="F26B43"/>
          </p15:clr>
        </p15:guide>
        <p15:guide id="19" pos="2607" userDrawn="1">
          <p15:clr>
            <a:srgbClr val="F26B43"/>
          </p15:clr>
        </p15:guide>
        <p15:guide id="20" pos="3204" userDrawn="1">
          <p15:clr>
            <a:srgbClr val="F26B43"/>
          </p15:clr>
        </p15:guide>
        <p15:guide id="21" pos="3804" userDrawn="1">
          <p15:clr>
            <a:srgbClr val="F26B43"/>
          </p15:clr>
        </p15:guide>
        <p15:guide id="22" pos="4404" userDrawn="1">
          <p15:clr>
            <a:srgbClr val="F26B43"/>
          </p15:clr>
        </p15:guide>
        <p15:guide id="23" pos="5007" userDrawn="1">
          <p15:clr>
            <a:srgbClr val="F26B43"/>
          </p15:clr>
        </p15:guide>
        <p15:guide id="24" pos="5604" userDrawn="1">
          <p15:clr>
            <a:srgbClr val="F26B43"/>
          </p15:clr>
        </p15:guide>
        <p15:guide id="25" pos="6195" userDrawn="1">
          <p15:clr>
            <a:srgbClr val="F26B43"/>
          </p15:clr>
        </p15:guide>
        <p15:guide id="26" pos="6798" userDrawn="1">
          <p15:clr>
            <a:srgbClr val="F26B43"/>
          </p15:clr>
        </p15:guide>
        <p15:guide id="27" orient="horz" pos="357" userDrawn="1">
          <p15:clr>
            <a:srgbClr val="F26B43"/>
          </p15:clr>
        </p15:guide>
        <p15:guide id="28" orient="horz" pos="803" userDrawn="1">
          <p15:clr>
            <a:srgbClr val="F26B43"/>
          </p15:clr>
        </p15:guide>
        <p15:guide id="29" orient="horz" pos="1274" userDrawn="1">
          <p15:clr>
            <a:srgbClr val="F26B43"/>
          </p15:clr>
        </p15:guide>
        <p15:guide id="30" orient="horz" pos="3894" userDrawn="1">
          <p15:clr>
            <a:srgbClr val="F26B43"/>
          </p15:clr>
        </p15:guide>
        <p15:guide id="31" orient="horz" pos="410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99" y="2022475"/>
            <a:ext cx="11257200" cy="36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DF0D99DE-1A57-4F94-BF2E-C9E87366E124}" type="datetime1">
              <a:rPr lang="en-GB" smtClean="0"/>
              <a:pPr/>
              <a:t>01/08/2017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GB" dirty="0" smtClean="0"/>
              <a:t>Private and confidential     Presentation Title</a:t>
            </a:r>
            <a:endParaRPr lang="en-GB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63550" y="6405118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</a:rPr>
              <a:pPr/>
              <a:t>‹nº›</a:t>
            </a:fld>
            <a:r>
              <a:rPr lang="en-GB" sz="1000" dirty="0" smtClean="0">
                <a:solidFill>
                  <a:schemeClr val="accent1"/>
                </a:solidFill>
              </a:rPr>
              <a:t>    </a:t>
            </a:r>
            <a:r>
              <a:rPr lang="en-GB" sz="1000" baseline="0" dirty="0" smtClean="0">
                <a:solidFill>
                  <a:schemeClr val="accent1"/>
                </a:solidFill>
              </a:rPr>
              <a:t> </a:t>
            </a:r>
            <a:r>
              <a:rPr lang="en-GB" sz="1000" dirty="0" smtClean="0">
                <a:solidFill>
                  <a:schemeClr val="accent1"/>
                </a:solidFill>
              </a:rPr>
              <a:t>© </a:t>
            </a:r>
            <a:r>
              <a:rPr lang="en-GB" sz="1000" dirty="0" err="1" smtClean="0">
                <a:solidFill>
                  <a:schemeClr val="accent1"/>
                </a:solidFill>
              </a:rPr>
              <a:t>Serasa</a:t>
            </a:r>
            <a:r>
              <a:rPr lang="en-GB" sz="1000" dirty="0" smtClean="0">
                <a:solidFill>
                  <a:schemeClr val="accent1"/>
                </a:solidFill>
              </a:rPr>
              <a:t> Experian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50" y="6938217"/>
            <a:ext cx="1080000" cy="21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fld id="{EF540DAE-C9AD-4AB7-834A-30F15928ADCF}" type="slidenum">
              <a:rPr lang="en-GB" smtClean="0"/>
              <a:pPr/>
              <a:t>‹nº›</a:t>
            </a:fld>
            <a:endParaRPr lang="en-GB" dirty="0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115" y="5700527"/>
            <a:ext cx="1996618" cy="109475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12341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6063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115888" indent="-115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319088" indent="-195263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129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71513" indent="-1944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547EBF"/>
          </p15:clr>
        </p15:guide>
        <p15:guide id="2" pos="3849">
          <p15:clr>
            <a:srgbClr val="547EBF"/>
          </p15:clr>
        </p15:guide>
        <p15:guide id="3" pos="292">
          <p15:clr>
            <a:srgbClr val="F26B43"/>
          </p15:clr>
        </p15:guide>
        <p15:guide id="4" pos="901">
          <p15:clr>
            <a:srgbClr val="F26B43"/>
          </p15:clr>
        </p15:guide>
        <p15:guide id="5" pos="1501">
          <p15:clr>
            <a:srgbClr val="F26B43"/>
          </p15:clr>
        </p15:guide>
        <p15:guide id="6" pos="2093">
          <p15:clr>
            <a:srgbClr val="F26B43"/>
          </p15:clr>
        </p15:guide>
        <p15:guide id="7" pos="2693">
          <p15:clr>
            <a:srgbClr val="F26B43"/>
          </p15:clr>
        </p15:guide>
        <p15:guide id="8" pos="4497">
          <p15:clr>
            <a:srgbClr val="F26B43"/>
          </p15:clr>
        </p15:guide>
        <p15:guide id="9" pos="3894">
          <p15:clr>
            <a:srgbClr val="F26B43"/>
          </p15:clr>
        </p15:guide>
        <p15:guide id="10" pos="3294">
          <p15:clr>
            <a:srgbClr val="F26B43"/>
          </p15:clr>
        </p15:guide>
        <p15:guide id="11" pos="5094">
          <p15:clr>
            <a:srgbClr val="F26B43"/>
          </p15:clr>
        </p15:guide>
        <p15:guide id="12" pos="5687">
          <p15:clr>
            <a:srgbClr val="F26B43"/>
          </p15:clr>
        </p15:guide>
        <p15:guide id="13" pos="6287">
          <p15:clr>
            <a:srgbClr val="F26B43"/>
          </p15:clr>
        </p15:guide>
        <p15:guide id="14" pos="6888">
          <p15:clr>
            <a:srgbClr val="F26B43"/>
          </p15:clr>
        </p15:guide>
        <p15:guide id="15" pos="7399">
          <p15:clr>
            <a:srgbClr val="F26B43"/>
          </p15:clr>
        </p15:guide>
        <p15:guide id="16" pos="804">
          <p15:clr>
            <a:srgbClr val="F26B43"/>
          </p15:clr>
        </p15:guide>
        <p15:guide id="17" pos="1410">
          <p15:clr>
            <a:srgbClr val="F26B43"/>
          </p15:clr>
        </p15:guide>
        <p15:guide id="18" pos="2010">
          <p15:clr>
            <a:srgbClr val="F26B43"/>
          </p15:clr>
        </p15:guide>
        <p15:guide id="19" pos="2607">
          <p15:clr>
            <a:srgbClr val="F26B43"/>
          </p15:clr>
        </p15:guide>
        <p15:guide id="20" pos="3204">
          <p15:clr>
            <a:srgbClr val="F26B43"/>
          </p15:clr>
        </p15:guide>
        <p15:guide id="21" pos="3804">
          <p15:clr>
            <a:srgbClr val="F26B43"/>
          </p15:clr>
        </p15:guide>
        <p15:guide id="22" pos="4404">
          <p15:clr>
            <a:srgbClr val="F26B43"/>
          </p15:clr>
        </p15:guide>
        <p15:guide id="23" pos="5007">
          <p15:clr>
            <a:srgbClr val="F26B43"/>
          </p15:clr>
        </p15:guide>
        <p15:guide id="24" pos="5604">
          <p15:clr>
            <a:srgbClr val="F26B43"/>
          </p15:clr>
        </p15:guide>
        <p15:guide id="25" pos="6195">
          <p15:clr>
            <a:srgbClr val="F26B43"/>
          </p15:clr>
        </p15:guide>
        <p15:guide id="26" pos="6798">
          <p15:clr>
            <a:srgbClr val="F26B43"/>
          </p15:clr>
        </p15:guide>
        <p15:guide id="27" orient="horz" pos="357">
          <p15:clr>
            <a:srgbClr val="F26B43"/>
          </p15:clr>
        </p15:guide>
        <p15:guide id="28" orient="horz" pos="803">
          <p15:clr>
            <a:srgbClr val="F26B43"/>
          </p15:clr>
        </p15:guide>
        <p15:guide id="29" orient="horz" pos="1274">
          <p15:clr>
            <a:srgbClr val="F26B43"/>
          </p15:clr>
        </p15:guide>
        <p15:guide id="30" orient="horz" pos="3894">
          <p15:clr>
            <a:srgbClr val="F26B43"/>
          </p15:clr>
        </p15:guide>
        <p15:guide id="31" orient="horz" pos="410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99" y="2022475"/>
            <a:ext cx="11257200" cy="36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DF0D99DE-1A57-4F94-BF2E-C9E87366E124}" type="datetime1">
              <a:rPr lang="en-GB" smtClean="0"/>
              <a:pPr/>
              <a:t>01/08/2017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GB" dirty="0" smtClean="0"/>
              <a:t>Private and confidential     Presentation Title</a:t>
            </a:r>
            <a:endParaRPr lang="en-GB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63550" y="6405118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</a:rPr>
              <a:pPr/>
              <a:t>‹nº›</a:t>
            </a:fld>
            <a:r>
              <a:rPr lang="en-GB" sz="1000" dirty="0" smtClean="0">
                <a:solidFill>
                  <a:schemeClr val="accent1"/>
                </a:solidFill>
              </a:rPr>
              <a:t>    </a:t>
            </a:r>
            <a:r>
              <a:rPr lang="en-GB" sz="1000" baseline="0" dirty="0" smtClean="0">
                <a:solidFill>
                  <a:schemeClr val="accent1"/>
                </a:solidFill>
              </a:rPr>
              <a:t> </a:t>
            </a:r>
            <a:r>
              <a:rPr lang="en-GB" sz="1000" dirty="0" smtClean="0">
                <a:solidFill>
                  <a:schemeClr val="accent1"/>
                </a:solidFill>
              </a:rPr>
              <a:t>© </a:t>
            </a:r>
            <a:r>
              <a:rPr lang="en-GB" sz="1000" dirty="0" err="1" smtClean="0">
                <a:solidFill>
                  <a:schemeClr val="accent1"/>
                </a:solidFill>
              </a:rPr>
              <a:t>Serasa</a:t>
            </a:r>
            <a:r>
              <a:rPr lang="en-GB" sz="1000" dirty="0" smtClean="0">
                <a:solidFill>
                  <a:schemeClr val="accent1"/>
                </a:solidFill>
              </a:rPr>
              <a:t> Experian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50" y="6938217"/>
            <a:ext cx="1080000" cy="21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fld id="{EF540DAE-C9AD-4AB7-834A-30F15928ADCF}" type="slidenum">
              <a:rPr lang="en-GB" smtClean="0"/>
              <a:pPr/>
              <a:t>‹nº›</a:t>
            </a:fld>
            <a:endParaRPr lang="en-GB" dirty="0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115" y="5700527"/>
            <a:ext cx="1996618" cy="1094758"/>
          </a:xfrm>
          <a:prstGeom prst="rect">
            <a:avLst/>
          </a:prstGeom>
        </p:spPr>
      </p:pic>
      <p:pic>
        <p:nvPicPr>
          <p:cNvPr id="14" name="Imagem 2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3944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115888" indent="-115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319088" indent="-195263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129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71513" indent="-1944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547EBF"/>
          </p15:clr>
        </p15:guide>
        <p15:guide id="2" pos="3849">
          <p15:clr>
            <a:srgbClr val="547EBF"/>
          </p15:clr>
        </p15:guide>
        <p15:guide id="3" pos="292">
          <p15:clr>
            <a:srgbClr val="F26B43"/>
          </p15:clr>
        </p15:guide>
        <p15:guide id="4" pos="901">
          <p15:clr>
            <a:srgbClr val="F26B43"/>
          </p15:clr>
        </p15:guide>
        <p15:guide id="5" pos="1501">
          <p15:clr>
            <a:srgbClr val="F26B43"/>
          </p15:clr>
        </p15:guide>
        <p15:guide id="6" pos="2093">
          <p15:clr>
            <a:srgbClr val="F26B43"/>
          </p15:clr>
        </p15:guide>
        <p15:guide id="7" pos="2693">
          <p15:clr>
            <a:srgbClr val="F26B43"/>
          </p15:clr>
        </p15:guide>
        <p15:guide id="8" pos="4497">
          <p15:clr>
            <a:srgbClr val="F26B43"/>
          </p15:clr>
        </p15:guide>
        <p15:guide id="9" pos="3894">
          <p15:clr>
            <a:srgbClr val="F26B43"/>
          </p15:clr>
        </p15:guide>
        <p15:guide id="10" pos="3294">
          <p15:clr>
            <a:srgbClr val="F26B43"/>
          </p15:clr>
        </p15:guide>
        <p15:guide id="11" pos="5094">
          <p15:clr>
            <a:srgbClr val="F26B43"/>
          </p15:clr>
        </p15:guide>
        <p15:guide id="12" pos="5687">
          <p15:clr>
            <a:srgbClr val="F26B43"/>
          </p15:clr>
        </p15:guide>
        <p15:guide id="13" pos="6287">
          <p15:clr>
            <a:srgbClr val="F26B43"/>
          </p15:clr>
        </p15:guide>
        <p15:guide id="14" pos="6888">
          <p15:clr>
            <a:srgbClr val="F26B43"/>
          </p15:clr>
        </p15:guide>
        <p15:guide id="15" pos="7399">
          <p15:clr>
            <a:srgbClr val="F26B43"/>
          </p15:clr>
        </p15:guide>
        <p15:guide id="16" pos="804">
          <p15:clr>
            <a:srgbClr val="F26B43"/>
          </p15:clr>
        </p15:guide>
        <p15:guide id="17" pos="1410">
          <p15:clr>
            <a:srgbClr val="F26B43"/>
          </p15:clr>
        </p15:guide>
        <p15:guide id="18" pos="2010">
          <p15:clr>
            <a:srgbClr val="F26B43"/>
          </p15:clr>
        </p15:guide>
        <p15:guide id="19" pos="2607">
          <p15:clr>
            <a:srgbClr val="F26B43"/>
          </p15:clr>
        </p15:guide>
        <p15:guide id="20" pos="3204">
          <p15:clr>
            <a:srgbClr val="F26B43"/>
          </p15:clr>
        </p15:guide>
        <p15:guide id="21" pos="3804">
          <p15:clr>
            <a:srgbClr val="F26B43"/>
          </p15:clr>
        </p15:guide>
        <p15:guide id="22" pos="4404">
          <p15:clr>
            <a:srgbClr val="F26B43"/>
          </p15:clr>
        </p15:guide>
        <p15:guide id="23" pos="5007">
          <p15:clr>
            <a:srgbClr val="F26B43"/>
          </p15:clr>
        </p15:guide>
        <p15:guide id="24" pos="5604">
          <p15:clr>
            <a:srgbClr val="F26B43"/>
          </p15:clr>
        </p15:guide>
        <p15:guide id="25" pos="6195">
          <p15:clr>
            <a:srgbClr val="F26B43"/>
          </p15:clr>
        </p15:guide>
        <p15:guide id="26" pos="6798">
          <p15:clr>
            <a:srgbClr val="F26B43"/>
          </p15:clr>
        </p15:guide>
        <p15:guide id="27" orient="horz" pos="357">
          <p15:clr>
            <a:srgbClr val="F26B43"/>
          </p15:clr>
        </p15:guide>
        <p15:guide id="28" orient="horz" pos="803">
          <p15:clr>
            <a:srgbClr val="F26B43"/>
          </p15:clr>
        </p15:guide>
        <p15:guide id="29" orient="horz" pos="1274">
          <p15:clr>
            <a:srgbClr val="F26B43"/>
          </p15:clr>
        </p15:guide>
        <p15:guide id="30" orient="horz" pos="3894">
          <p15:clr>
            <a:srgbClr val="F26B43"/>
          </p15:clr>
        </p15:guide>
        <p15:guide id="31" orient="horz" pos="410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99" y="2022475"/>
            <a:ext cx="11257200" cy="36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DF0D99DE-1A57-4F94-BF2E-C9E87366E124}" type="datetime1">
              <a:rPr lang="en-GB" smtClean="0"/>
              <a:pPr/>
              <a:t>01/08/2017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GB" dirty="0" smtClean="0"/>
              <a:t>Private and confidential     Presentation Title</a:t>
            </a:r>
            <a:endParaRPr lang="en-GB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63550" y="6405118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</a:rPr>
              <a:pPr/>
              <a:t>‹nº›</a:t>
            </a:fld>
            <a:r>
              <a:rPr lang="en-GB" sz="1000" dirty="0" smtClean="0">
                <a:solidFill>
                  <a:schemeClr val="accent1"/>
                </a:solidFill>
              </a:rPr>
              <a:t>    </a:t>
            </a:r>
            <a:r>
              <a:rPr lang="en-GB" sz="1000" baseline="0" dirty="0" smtClean="0">
                <a:solidFill>
                  <a:schemeClr val="accent1"/>
                </a:solidFill>
              </a:rPr>
              <a:t> </a:t>
            </a:r>
            <a:r>
              <a:rPr lang="en-GB" sz="1000" dirty="0" smtClean="0">
                <a:solidFill>
                  <a:schemeClr val="accent1"/>
                </a:solidFill>
              </a:rPr>
              <a:t>© </a:t>
            </a:r>
            <a:r>
              <a:rPr lang="en-GB" sz="1000" dirty="0" err="1" smtClean="0">
                <a:solidFill>
                  <a:schemeClr val="accent1"/>
                </a:solidFill>
              </a:rPr>
              <a:t>Serasa</a:t>
            </a:r>
            <a:r>
              <a:rPr lang="en-GB" sz="1000" dirty="0" smtClean="0">
                <a:solidFill>
                  <a:schemeClr val="accent1"/>
                </a:solidFill>
              </a:rPr>
              <a:t> Experian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50" y="6938217"/>
            <a:ext cx="1080000" cy="21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fld id="{EF540DAE-C9AD-4AB7-834A-30F15928ADCF}" type="slidenum">
              <a:rPr lang="en-GB" smtClean="0"/>
              <a:pPr/>
              <a:t>‹nº›</a:t>
            </a:fld>
            <a:endParaRPr lang="en-GB" dirty="0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115" y="5700527"/>
            <a:ext cx="1996618" cy="109475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28034"/>
            <a:ext cx="415522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115888" indent="-115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319088" indent="-195263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129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71513" indent="-1944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547EBF"/>
          </p15:clr>
        </p15:guide>
        <p15:guide id="2" pos="3849">
          <p15:clr>
            <a:srgbClr val="547EBF"/>
          </p15:clr>
        </p15:guide>
        <p15:guide id="3" pos="292">
          <p15:clr>
            <a:srgbClr val="F26B43"/>
          </p15:clr>
        </p15:guide>
        <p15:guide id="4" pos="901">
          <p15:clr>
            <a:srgbClr val="F26B43"/>
          </p15:clr>
        </p15:guide>
        <p15:guide id="5" pos="1501">
          <p15:clr>
            <a:srgbClr val="F26B43"/>
          </p15:clr>
        </p15:guide>
        <p15:guide id="6" pos="2093">
          <p15:clr>
            <a:srgbClr val="F26B43"/>
          </p15:clr>
        </p15:guide>
        <p15:guide id="7" pos="2693">
          <p15:clr>
            <a:srgbClr val="F26B43"/>
          </p15:clr>
        </p15:guide>
        <p15:guide id="8" pos="4497">
          <p15:clr>
            <a:srgbClr val="F26B43"/>
          </p15:clr>
        </p15:guide>
        <p15:guide id="9" pos="3894">
          <p15:clr>
            <a:srgbClr val="F26B43"/>
          </p15:clr>
        </p15:guide>
        <p15:guide id="10" pos="3294">
          <p15:clr>
            <a:srgbClr val="F26B43"/>
          </p15:clr>
        </p15:guide>
        <p15:guide id="11" pos="5094">
          <p15:clr>
            <a:srgbClr val="F26B43"/>
          </p15:clr>
        </p15:guide>
        <p15:guide id="12" pos="5687">
          <p15:clr>
            <a:srgbClr val="F26B43"/>
          </p15:clr>
        </p15:guide>
        <p15:guide id="13" pos="6287">
          <p15:clr>
            <a:srgbClr val="F26B43"/>
          </p15:clr>
        </p15:guide>
        <p15:guide id="14" pos="6888">
          <p15:clr>
            <a:srgbClr val="F26B43"/>
          </p15:clr>
        </p15:guide>
        <p15:guide id="15" pos="7399">
          <p15:clr>
            <a:srgbClr val="F26B43"/>
          </p15:clr>
        </p15:guide>
        <p15:guide id="16" pos="804">
          <p15:clr>
            <a:srgbClr val="F26B43"/>
          </p15:clr>
        </p15:guide>
        <p15:guide id="17" pos="1410">
          <p15:clr>
            <a:srgbClr val="F26B43"/>
          </p15:clr>
        </p15:guide>
        <p15:guide id="18" pos="2010">
          <p15:clr>
            <a:srgbClr val="F26B43"/>
          </p15:clr>
        </p15:guide>
        <p15:guide id="19" pos="2607">
          <p15:clr>
            <a:srgbClr val="F26B43"/>
          </p15:clr>
        </p15:guide>
        <p15:guide id="20" pos="3204">
          <p15:clr>
            <a:srgbClr val="F26B43"/>
          </p15:clr>
        </p15:guide>
        <p15:guide id="21" pos="3804">
          <p15:clr>
            <a:srgbClr val="F26B43"/>
          </p15:clr>
        </p15:guide>
        <p15:guide id="22" pos="4404">
          <p15:clr>
            <a:srgbClr val="F26B43"/>
          </p15:clr>
        </p15:guide>
        <p15:guide id="23" pos="5007">
          <p15:clr>
            <a:srgbClr val="F26B43"/>
          </p15:clr>
        </p15:guide>
        <p15:guide id="24" pos="5604">
          <p15:clr>
            <a:srgbClr val="F26B43"/>
          </p15:clr>
        </p15:guide>
        <p15:guide id="25" pos="6195">
          <p15:clr>
            <a:srgbClr val="F26B43"/>
          </p15:clr>
        </p15:guide>
        <p15:guide id="26" pos="6798">
          <p15:clr>
            <a:srgbClr val="F26B43"/>
          </p15:clr>
        </p15:guide>
        <p15:guide id="27" orient="horz" pos="357">
          <p15:clr>
            <a:srgbClr val="F26B43"/>
          </p15:clr>
        </p15:guide>
        <p15:guide id="28" orient="horz" pos="803">
          <p15:clr>
            <a:srgbClr val="F26B43"/>
          </p15:clr>
        </p15:guide>
        <p15:guide id="29" orient="horz" pos="1274">
          <p15:clr>
            <a:srgbClr val="F26B43"/>
          </p15:clr>
        </p15:guide>
        <p15:guide id="30" orient="horz" pos="3894">
          <p15:clr>
            <a:srgbClr val="F26B43"/>
          </p15:clr>
        </p15:guide>
        <p15:guide id="31" orient="horz" pos="410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34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Private and confidential     Presentation Title</a:t>
            </a:r>
            <a:endParaRPr lang="en-GB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" y="9525"/>
            <a:ext cx="1214437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9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95" y="1916012"/>
            <a:ext cx="11890994" cy="4064011"/>
          </a:xfrm>
          <a:prstGeom prst="rect">
            <a:avLst/>
          </a:prstGeom>
        </p:spPr>
      </p:pic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3337323" y="1199626"/>
            <a:ext cx="9366564" cy="1007678"/>
          </a:xfrm>
          <a:effectLst>
            <a:outerShdw blurRad="50800" dist="50800" dir="5400000" algn="ctr" rotWithShape="0">
              <a:schemeClr val="tx1">
                <a:lumMod val="20000"/>
                <a:lumOff val="80000"/>
              </a:schemeClr>
            </a:outerShdw>
          </a:effectLst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Hadoop -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Distribuições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9" name="Imagem 1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599" y="4511790"/>
            <a:ext cx="914401" cy="91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3337323" y="1199626"/>
            <a:ext cx="9366564" cy="1007678"/>
          </a:xfrm>
          <a:effectLst>
            <a:outerShdw blurRad="50800" dist="50800" dir="5400000" algn="ctr" rotWithShape="0">
              <a:schemeClr val="tx1">
                <a:lumMod val="20000"/>
                <a:lumOff val="80000"/>
              </a:schemeClr>
            </a:outerShdw>
          </a:effectLst>
        </p:spPr>
        <p:txBody>
          <a:bodyPr/>
          <a:lstStyle/>
          <a:p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Infraestrutura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IBM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114" y="2122252"/>
            <a:ext cx="7159531" cy="284979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97" y="2222561"/>
            <a:ext cx="3225304" cy="185636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6" y="4410733"/>
            <a:ext cx="4000500" cy="1877786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961116" y="1803481"/>
            <a:ext cx="8178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</a:t>
            </a:r>
            <a:endParaRPr lang="pt-B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697416" y="4129284"/>
            <a:ext cx="90281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</a:t>
            </a:r>
            <a:endParaRPr lang="pt-B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7038604" y="1815777"/>
            <a:ext cx="196399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PRODUÇÃO</a:t>
            </a:r>
            <a:endParaRPr lang="pt-B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533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3337323" y="1199626"/>
            <a:ext cx="9366564" cy="1007678"/>
          </a:xfrm>
          <a:effectLst>
            <a:outerShdw blurRad="50800" dist="50800" dir="5400000" algn="ctr" rotWithShape="0">
              <a:schemeClr val="tx1">
                <a:lumMod val="20000"/>
                <a:lumOff val="80000"/>
              </a:schemeClr>
            </a:outerShdw>
          </a:effectLst>
        </p:spPr>
        <p:txBody>
          <a:bodyPr/>
          <a:lstStyle/>
          <a:p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Infraestrutura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IBM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375" y="2056661"/>
            <a:ext cx="3164098" cy="385910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445" y="2056661"/>
            <a:ext cx="1624143" cy="480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1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1508523" y="1399651"/>
            <a:ext cx="9366564" cy="1007678"/>
          </a:xfrm>
          <a:effectLst>
            <a:outerShdw blurRad="50800" dist="50800" dir="5400000" algn="ctr" rotWithShape="0">
              <a:schemeClr val="tx1">
                <a:lumMod val="20000"/>
                <a:lumOff val="80000"/>
              </a:schemeClr>
            </a:outerShdw>
          </a:effectLst>
        </p:spPr>
        <p:txBody>
          <a:bodyPr/>
          <a:lstStyle/>
          <a:p>
            <a:pPr algn="ctr"/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Melhores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Práticas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6" name="Imagem 1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509" y="2233168"/>
            <a:ext cx="7572375" cy="4171950"/>
          </a:xfrm>
          <a:prstGeom prst="rect">
            <a:avLst/>
          </a:prstGeom>
        </p:spPr>
      </p:pic>
      <p:sp>
        <p:nvSpPr>
          <p:cNvPr id="117" name="CaixaDeTexto 116"/>
          <p:cNvSpPr txBox="1"/>
          <p:nvPr/>
        </p:nvSpPr>
        <p:spPr>
          <a:xfrm>
            <a:off x="4483416" y="6106479"/>
            <a:ext cx="665247" cy="184666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1200" b="1" dirty="0" smtClean="0"/>
              <a:t>Dell 2017</a:t>
            </a:r>
          </a:p>
        </p:txBody>
      </p:sp>
    </p:spTree>
    <p:extLst>
      <p:ext uri="{BB962C8B-B14F-4D97-AF65-F5344CB8AC3E}">
        <p14:creationId xmlns:p14="http://schemas.microsoft.com/office/powerpoint/2010/main" val="35620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63504"/>
            <a:ext cx="8534400" cy="480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8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70" y="1909455"/>
            <a:ext cx="7940040" cy="4378949"/>
          </a:xfrm>
          <a:prstGeom prst="rect">
            <a:avLst/>
          </a:prstGeom>
        </p:spPr>
      </p:pic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1497093" y="1288902"/>
            <a:ext cx="9366564" cy="1007678"/>
          </a:xfrm>
          <a:effectLst>
            <a:outerShdw blurRad="50800" dist="50800" dir="5400000" algn="ctr" rotWithShape="0">
              <a:schemeClr val="tx1">
                <a:lumMod val="20000"/>
                <a:lumOff val="80000"/>
              </a:schemeClr>
            </a:outerShdw>
          </a:effectLst>
        </p:spPr>
        <p:txBody>
          <a:bodyPr/>
          <a:lstStyle/>
          <a:p>
            <a:pPr algn="ctr"/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Segurança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120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1497093" y="1288902"/>
            <a:ext cx="9366564" cy="1007678"/>
          </a:xfrm>
          <a:effectLst>
            <a:outerShdw blurRad="50800" dist="50800" dir="5400000" algn="ctr" rotWithShape="0">
              <a:schemeClr val="tx1">
                <a:lumMod val="20000"/>
                <a:lumOff val="80000"/>
              </a:schemeClr>
            </a:outerShdw>
          </a:effectLst>
        </p:spPr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 and Disaster Recovery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55" y="1996440"/>
            <a:ext cx="84772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6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502" y="5854556"/>
            <a:ext cx="3914560" cy="872523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771525" y="1304925"/>
            <a:ext cx="10648950" cy="4248150"/>
            <a:chOff x="771525" y="1304925"/>
            <a:chExt cx="10648950" cy="4248150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1525" y="1304925"/>
              <a:ext cx="10648950" cy="4248150"/>
            </a:xfrm>
            <a:prstGeom prst="rect">
              <a:avLst/>
            </a:prstGeom>
          </p:spPr>
        </p:pic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35024" y="4436047"/>
              <a:ext cx="5172075" cy="1028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881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67998" y="1584000"/>
            <a:ext cx="10567863" cy="1007678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Nova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Plataforma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Dados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Serasa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8" y="2355195"/>
            <a:ext cx="9010669" cy="3743268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19636" y="2740678"/>
            <a:ext cx="2650397" cy="2539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038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7655" y="1665625"/>
            <a:ext cx="9366563" cy="759854"/>
          </a:xfrm>
          <a:effectLst>
            <a:outerShdw blurRad="50800" dist="50800" dir="5400000" algn="ctr" rotWithShape="0">
              <a:schemeClr val="bg1">
                <a:lumMod val="85000"/>
                <a:alpha val="95000"/>
              </a:schemeClr>
            </a:outerShdw>
          </a:effectLst>
        </p:spPr>
        <p:txBody>
          <a:bodyPr/>
          <a:lstStyle/>
          <a:p>
            <a:pPr algn="ctr"/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Avaliação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plataforma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 Data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210" y="3432720"/>
            <a:ext cx="4449452" cy="2877312"/>
          </a:xfrm>
          <a:prstGeom prst="rect">
            <a:avLst/>
          </a:prstGeom>
          <a:effectLst>
            <a:glow rad="127000">
              <a:schemeClr val="accent1">
                <a:alpha val="41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1412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67999" y="1584000"/>
            <a:ext cx="10457504" cy="1007678"/>
          </a:xfrm>
        </p:spPr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Dúvidas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67" y="2852080"/>
            <a:ext cx="1115377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8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181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4317" y="2310188"/>
            <a:ext cx="8428351" cy="384772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z="1400" dirty="0" err="1" smtClean="0"/>
              <a:t>Especialista</a:t>
            </a:r>
            <a:r>
              <a:rPr lang="en-GB" sz="1400" dirty="0" smtClean="0"/>
              <a:t> em Big Data &amp; Analytics com </a:t>
            </a:r>
            <a:r>
              <a:rPr lang="en-GB" sz="1400" dirty="0" err="1" smtClean="0"/>
              <a:t>mais</a:t>
            </a:r>
            <a:r>
              <a:rPr lang="en-GB" sz="1400" dirty="0" smtClean="0"/>
              <a:t> de 18 </a:t>
            </a:r>
            <a:r>
              <a:rPr lang="en-GB" sz="1400" dirty="0" err="1" smtClean="0"/>
              <a:t>anos</a:t>
            </a:r>
            <a:r>
              <a:rPr lang="en-GB" sz="1400" dirty="0" smtClean="0"/>
              <a:t> de </a:t>
            </a:r>
            <a:r>
              <a:rPr lang="en-GB" sz="1400" dirty="0" err="1" smtClean="0"/>
              <a:t>experiência</a:t>
            </a:r>
            <a:r>
              <a:rPr lang="en-GB" sz="1400" dirty="0" smtClean="0"/>
              <a:t> em: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 dirty="0" smtClean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dirty="0" err="1" smtClean="0"/>
              <a:t>Modelagem</a:t>
            </a:r>
            <a:r>
              <a:rPr lang="en-GB" sz="1800" dirty="0" smtClean="0"/>
              <a:t> de dados para Projetos de BI / DW / </a:t>
            </a:r>
            <a:r>
              <a:rPr lang="en-GB" sz="1800" dirty="0" err="1" smtClean="0"/>
              <a:t>DataMarts</a:t>
            </a:r>
            <a:r>
              <a:rPr lang="en-GB" sz="1800" dirty="0" smtClean="0"/>
              <a:t> / </a:t>
            </a:r>
            <a:r>
              <a:rPr lang="en-GB" sz="1800" dirty="0" err="1" smtClean="0"/>
              <a:t>Sistemas</a:t>
            </a:r>
            <a:r>
              <a:rPr lang="en-GB" sz="1800" dirty="0" smtClean="0"/>
              <a:t>;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dirty="0" err="1" smtClean="0"/>
              <a:t>Mineração</a:t>
            </a:r>
            <a:r>
              <a:rPr lang="en-GB" sz="1800" dirty="0" smtClean="0"/>
              <a:t> de dados com SAS Enterprise Guide / DI;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dirty="0" err="1" smtClean="0"/>
              <a:t>Confecção</a:t>
            </a:r>
            <a:r>
              <a:rPr lang="en-GB" sz="1800" dirty="0" smtClean="0"/>
              <a:t> de </a:t>
            </a:r>
            <a:r>
              <a:rPr lang="en-GB" sz="1800" dirty="0" err="1" smtClean="0"/>
              <a:t>relatórios</a:t>
            </a:r>
            <a:r>
              <a:rPr lang="en-GB" sz="1800" dirty="0" smtClean="0"/>
              <a:t> e </a:t>
            </a:r>
            <a:r>
              <a:rPr lang="en-GB" sz="1800" dirty="0" err="1" smtClean="0"/>
              <a:t>DashBoards</a:t>
            </a:r>
            <a:r>
              <a:rPr lang="en-GB" sz="1800" dirty="0" smtClean="0"/>
              <a:t> em </a:t>
            </a:r>
            <a:r>
              <a:rPr lang="en-GB" sz="1800" dirty="0" err="1" smtClean="0"/>
              <a:t>QlikView</a:t>
            </a:r>
            <a:r>
              <a:rPr lang="en-GB" sz="1800" dirty="0" smtClean="0"/>
              <a:t>, Tableau e </a:t>
            </a:r>
            <a:r>
              <a:rPr lang="en-GB" sz="1800" dirty="0" err="1" smtClean="0"/>
              <a:t>Cognos</a:t>
            </a:r>
            <a:r>
              <a:rPr lang="en-GB" sz="1800" dirty="0" smtClean="0"/>
              <a:t>;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dirty="0" err="1" smtClean="0"/>
              <a:t>Arquiteto</a:t>
            </a:r>
            <a:r>
              <a:rPr lang="en-GB" sz="1800" dirty="0" smtClean="0"/>
              <a:t> de </a:t>
            </a:r>
            <a:r>
              <a:rPr lang="en-GB" sz="1800" dirty="0" err="1" smtClean="0"/>
              <a:t>soluções</a:t>
            </a:r>
            <a:r>
              <a:rPr lang="en-GB" sz="1800" dirty="0" smtClean="0"/>
              <a:t> Hadoop – Hive, Pig, </a:t>
            </a:r>
            <a:r>
              <a:rPr lang="en-GB" sz="1800" dirty="0" err="1" smtClean="0"/>
              <a:t>Hbase</a:t>
            </a:r>
            <a:r>
              <a:rPr lang="en-GB" sz="1800" dirty="0" smtClean="0"/>
              <a:t>, </a:t>
            </a:r>
            <a:r>
              <a:rPr lang="en-GB" sz="1800" dirty="0" err="1" smtClean="0"/>
              <a:t>Sqoop</a:t>
            </a:r>
            <a:r>
              <a:rPr lang="en-GB" sz="1800" dirty="0" smtClean="0"/>
              <a:t> </a:t>
            </a:r>
            <a:r>
              <a:rPr lang="en-GB" sz="1800" dirty="0" err="1" smtClean="0"/>
              <a:t>etc</a:t>
            </a:r>
            <a:r>
              <a:rPr lang="en-GB" sz="1800" dirty="0" smtClean="0"/>
              <a:t>;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dirty="0" err="1"/>
              <a:t>Certificação</a:t>
            </a:r>
            <a:r>
              <a:rPr lang="en-GB" sz="1800" dirty="0"/>
              <a:t> IBM </a:t>
            </a:r>
            <a:r>
              <a:rPr lang="en-GB" sz="1800" dirty="0" err="1" smtClean="0"/>
              <a:t>DataStage</a:t>
            </a:r>
            <a:r>
              <a:rPr lang="en-GB" sz="1800" dirty="0" smtClean="0"/>
              <a:t> 8.7;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dirty="0" err="1" smtClean="0"/>
              <a:t>Criativo</a:t>
            </a:r>
            <a:r>
              <a:rPr lang="en-GB" sz="1800" dirty="0" smtClean="0"/>
              <a:t>, </a:t>
            </a:r>
            <a:r>
              <a:rPr lang="en-GB" sz="1800" dirty="0" err="1" smtClean="0"/>
              <a:t>Curioso</a:t>
            </a:r>
            <a:r>
              <a:rPr lang="en-GB" sz="1800" dirty="0" smtClean="0"/>
              <a:t> e </a:t>
            </a:r>
            <a:r>
              <a:rPr lang="en-GB" sz="1800" dirty="0" err="1" smtClean="0"/>
              <a:t>Autodidata</a:t>
            </a:r>
            <a:r>
              <a:rPr lang="en-GB" sz="1800" dirty="0" smtClean="0"/>
              <a:t>;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8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/>
              <a:t>    </a:t>
            </a:r>
            <a:r>
              <a:rPr lang="en-GB" sz="1800" dirty="0" err="1" smtClean="0"/>
              <a:t>Ciência</a:t>
            </a:r>
            <a:r>
              <a:rPr lang="en-GB" sz="1800" dirty="0" smtClean="0"/>
              <a:t> da </a:t>
            </a:r>
            <a:r>
              <a:rPr lang="en-GB" sz="1800" dirty="0" err="1" smtClean="0"/>
              <a:t>Computação</a:t>
            </a:r>
            <a:r>
              <a:rPr lang="en-GB" sz="1800" dirty="0" smtClean="0"/>
              <a:t> – USJT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/>
              <a:t>    </a:t>
            </a:r>
            <a:r>
              <a:rPr lang="en-GB" sz="1800" dirty="0" err="1" smtClean="0"/>
              <a:t>Tecnologia</a:t>
            </a:r>
            <a:r>
              <a:rPr lang="en-GB" sz="1800" dirty="0" smtClean="0"/>
              <a:t> em </a:t>
            </a:r>
            <a:r>
              <a:rPr lang="en-GB" sz="1800" dirty="0" err="1" smtClean="0"/>
              <a:t>Bancos</a:t>
            </a:r>
            <a:r>
              <a:rPr lang="en-GB" sz="1800" dirty="0" smtClean="0"/>
              <a:t> de dados – FIT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 smtClean="0"/>
              <a:t>    </a:t>
            </a:r>
            <a:r>
              <a:rPr lang="en-GB" sz="1800" dirty="0" err="1" smtClean="0"/>
              <a:t>Cientista</a:t>
            </a:r>
            <a:r>
              <a:rPr lang="en-GB" sz="1800" dirty="0" smtClean="0"/>
              <a:t> de dados – Data Science Academy</a:t>
            </a:r>
            <a:endParaRPr lang="en-GB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effectLst>
            <a:outerShdw blurRad="50800" dist="50800" dir="5400000" algn="ctr" rotWithShape="0">
              <a:schemeClr val="tx1">
                <a:lumMod val="20000"/>
                <a:lumOff val="80000"/>
              </a:schemeClr>
            </a:outerShdw>
          </a:effectLst>
        </p:spPr>
        <p:txBody>
          <a:bodyPr/>
          <a:lstStyle/>
          <a:p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Whoami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Fernando Forenza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 dirty="0"/>
          </a:p>
        </p:txBody>
      </p:sp>
      <p:pic>
        <p:nvPicPr>
          <p:cNvPr id="1028" name="Picture 4" descr="Resultado de imagem para Fernando forenz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788" y="246979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97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999" y="1584000"/>
            <a:ext cx="9366564" cy="1007678"/>
          </a:xfrm>
          <a:effectLst>
            <a:outerShdw blurRad="50800" dist="50800" dir="5400000" algn="ctr" rotWithShape="0">
              <a:schemeClr val="tx1">
                <a:lumMod val="20000"/>
                <a:lumOff val="80000"/>
              </a:schemeClr>
            </a:outerShdw>
          </a:effectLst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 Data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099" y="2591678"/>
            <a:ext cx="7744913" cy="302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3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Private and confidential     Presentation Title</a:t>
            </a:r>
            <a:endParaRPr lang="en-GB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67999" y="1584000"/>
            <a:ext cx="9366564" cy="1007678"/>
          </a:xfrm>
          <a:effectLst>
            <a:outerShdw blurRad="50800" dist="50800" dir="5400000" algn="ctr" rotWithShape="0">
              <a:schemeClr val="tx1">
                <a:lumMod val="20000"/>
                <a:lumOff val="80000"/>
              </a:schemeClr>
            </a:outerShdw>
          </a:effectLst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 Data -&gt; Big Problems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628650" y="2591678"/>
            <a:ext cx="10363200" cy="3693319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400" dirty="0" smtClean="0"/>
              <a:t>Escolher fornecedores de distribuição e hardware;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Esquecer o plano de backup e </a:t>
            </a:r>
            <a:r>
              <a:rPr lang="pt-BR" sz="2400" dirty="0" err="1"/>
              <a:t>disaster</a:t>
            </a:r>
            <a:r>
              <a:rPr lang="pt-BR" sz="2400" dirty="0"/>
              <a:t> </a:t>
            </a:r>
            <a:r>
              <a:rPr lang="pt-BR" sz="2400" dirty="0" err="1" smtClean="0"/>
              <a:t>recovery</a:t>
            </a:r>
            <a:r>
              <a:rPr lang="pt-BR" sz="2400" dirty="0" smtClean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 smtClean="0"/>
              <a:t>Deixar de integrar o </a:t>
            </a:r>
            <a:r>
              <a:rPr lang="pt-BR" sz="2400" dirty="0" err="1"/>
              <a:t>Hadoop</a:t>
            </a:r>
            <a:r>
              <a:rPr lang="pt-BR" sz="2400" dirty="0"/>
              <a:t> </a:t>
            </a:r>
            <a:r>
              <a:rPr lang="pt-BR" sz="2400" dirty="0" smtClean="0"/>
              <a:t>com a segurança de dados;</a:t>
            </a:r>
            <a:endParaRPr lang="pt-BR" sz="2400" dirty="0"/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Definir regras para </a:t>
            </a:r>
            <a:r>
              <a:rPr lang="pt-BR" sz="2400" dirty="0" smtClean="0"/>
              <a:t>a plataforma </a:t>
            </a:r>
            <a:r>
              <a:rPr lang="pt-BR" sz="2400" dirty="0"/>
              <a:t>pensando em apenas 1 projeto.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 smtClean="0"/>
              <a:t>Acreditar em </a:t>
            </a:r>
            <a:r>
              <a:rPr lang="pt-BR" sz="2400" dirty="0"/>
              <a:t>ferramentas point-</a:t>
            </a:r>
            <a:r>
              <a:rPr lang="pt-BR" sz="2400" dirty="0" err="1"/>
              <a:t>and</a:t>
            </a:r>
            <a:r>
              <a:rPr lang="pt-BR" sz="2400" dirty="0"/>
              <a:t>-click </a:t>
            </a:r>
            <a:r>
              <a:rPr lang="pt-BR" sz="2400" dirty="0" smtClean="0"/>
              <a:t>para ingestão de dados;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 smtClean="0"/>
              <a:t>Não manter </a:t>
            </a:r>
            <a:r>
              <a:rPr lang="pt-BR" sz="2400" dirty="0"/>
              <a:t>profissionais com as habilidades </a:t>
            </a:r>
            <a:r>
              <a:rPr lang="pt-BR" sz="2400" dirty="0" smtClean="0"/>
              <a:t>certas ou treiná-los;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 smtClean="0"/>
              <a:t>Substituir o SGBD por </a:t>
            </a:r>
            <a:r>
              <a:rPr lang="pt-BR" sz="2400" dirty="0" err="1" smtClean="0"/>
              <a:t>Hadoop</a:t>
            </a:r>
            <a:r>
              <a:rPr lang="pt-BR" sz="2400" dirty="0" smtClean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 smtClean="0"/>
              <a:t>Considerar um suporte pois sempre vão existir bugs;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 smtClean="0"/>
              <a:t>Deixar de verificar constantemente a saúde do cluster;</a:t>
            </a:r>
          </a:p>
          <a:p>
            <a:pPr marL="228600" indent="-228600">
              <a:buFont typeface="+mj-lt"/>
              <a:buAutoNum type="arabicPeriod"/>
            </a:pPr>
            <a:endParaRPr lang="pt-BR" sz="2400" dirty="0" smtClean="0"/>
          </a:p>
        </p:txBody>
      </p:sp>
    </p:spTree>
    <p:extLst>
      <p:ext uri="{BB962C8B-B14F-4D97-AF65-F5344CB8AC3E}">
        <p14:creationId xmlns:p14="http://schemas.microsoft.com/office/powerpoint/2010/main" val="379096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Private and confidential     Presentation Title</a:t>
            </a:r>
            <a:endParaRPr lang="en-GB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67999" y="1584000"/>
            <a:ext cx="9366564" cy="1007678"/>
          </a:xfrm>
          <a:effectLst>
            <a:outerShdw blurRad="50800" dist="50800" dir="5400000" algn="ctr" rotWithShape="0">
              <a:schemeClr val="tx1">
                <a:lumMod val="20000"/>
                <a:lumOff val="80000"/>
              </a:schemeClr>
            </a:outerShdw>
          </a:effectLst>
        </p:spPr>
        <p:txBody>
          <a:bodyPr/>
          <a:lstStyle/>
          <a:p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Implementação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bem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sucedida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633881" y="2319282"/>
            <a:ext cx="10363200" cy="4431983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pt-BR" sz="2400" dirty="0"/>
              <a:t>Considere </a:t>
            </a:r>
            <a:r>
              <a:rPr lang="pt-BR" sz="2400" dirty="0" smtClean="0"/>
              <a:t>os requisitos </a:t>
            </a:r>
            <a:r>
              <a:rPr lang="pt-BR" sz="2400" dirty="0"/>
              <a:t>de </a:t>
            </a:r>
            <a:r>
              <a:rPr lang="pt-BR" sz="2400" dirty="0" smtClean="0"/>
              <a:t>negócios;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2400" dirty="0" smtClean="0"/>
              <a:t>Considere os tipos de dados;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2400" dirty="0" smtClean="0"/>
              <a:t>Considere os tipos de acesso, latência e incremento;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2400" dirty="0" smtClean="0"/>
              <a:t>Comece pequeno e cresça quando necessário;</a:t>
            </a:r>
            <a:endParaRPr lang="pt-BR" sz="2400" dirty="0"/>
          </a:p>
          <a:p>
            <a:pPr marL="228600" indent="-228600">
              <a:buFont typeface="+mj-lt"/>
              <a:buAutoNum type="arabicPeriod"/>
            </a:pPr>
            <a:r>
              <a:rPr lang="pt-BR" sz="2400" dirty="0"/>
              <a:t>Combine o </a:t>
            </a:r>
            <a:r>
              <a:rPr lang="pt-BR" sz="2400" dirty="0" err="1"/>
              <a:t>Hadoop</a:t>
            </a:r>
            <a:r>
              <a:rPr lang="pt-BR" sz="2400" dirty="0"/>
              <a:t> com </a:t>
            </a:r>
            <a:r>
              <a:rPr lang="pt-BR" sz="2400" dirty="0" smtClean="0"/>
              <a:t>seu Data </a:t>
            </a:r>
            <a:r>
              <a:rPr lang="pt-BR" sz="2400" dirty="0" err="1" smtClean="0"/>
              <a:t>Warehouse</a:t>
            </a:r>
            <a:r>
              <a:rPr lang="pt-BR" sz="2400" dirty="0" smtClean="0"/>
              <a:t>;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2400" dirty="0" smtClean="0"/>
              <a:t>Tenha um plano de segurança e </a:t>
            </a:r>
            <a:r>
              <a:rPr lang="pt-BR" sz="2400" dirty="0" err="1" smtClean="0"/>
              <a:t>disaster</a:t>
            </a:r>
            <a:r>
              <a:rPr lang="pt-BR" sz="2400" dirty="0" smtClean="0"/>
              <a:t> </a:t>
            </a:r>
            <a:r>
              <a:rPr lang="pt-BR" sz="2400" dirty="0" err="1" smtClean="0"/>
              <a:t>recovery</a:t>
            </a:r>
            <a:r>
              <a:rPr lang="pt-BR" sz="2400" dirty="0" smtClean="0"/>
              <a:t>;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2400" dirty="0" smtClean="0"/>
              <a:t>Treine seus recursos;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2400" dirty="0" smtClean="0"/>
              <a:t>Escolha a ferramenta certa para cada tipo de problema;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2400" dirty="0" smtClean="0"/>
              <a:t>Tenha um projeto para seu Data Lake;</a:t>
            </a:r>
          </a:p>
          <a:p>
            <a:pPr marL="228600" indent="-228600">
              <a:buFont typeface="+mj-lt"/>
              <a:buAutoNum type="arabicPeriod"/>
            </a:pPr>
            <a:endParaRPr lang="pt-BR" sz="2400" dirty="0" smtClean="0"/>
          </a:p>
          <a:p>
            <a:pPr marL="228600" indent="-228600">
              <a:buFont typeface="+mj-lt"/>
              <a:buAutoNum type="arabicPeriod"/>
            </a:pPr>
            <a:endParaRPr lang="pt-BR" sz="2400" dirty="0" smtClean="0"/>
          </a:p>
          <a:p>
            <a:pPr marL="228600" indent="-228600">
              <a:buFont typeface="+mj-lt"/>
              <a:buAutoNum type="arabicPeriod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87868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Private and confidential     Presentation Title</a:t>
            </a:r>
            <a:endParaRPr lang="en-GB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67999" y="1584000"/>
            <a:ext cx="9366564" cy="1007678"/>
          </a:xfrm>
          <a:effectLst>
            <a:outerShdw blurRad="50800" dist="50800" dir="5400000" algn="ctr" rotWithShape="0">
              <a:schemeClr val="tx1">
                <a:lumMod val="20000"/>
                <a:lumOff val="80000"/>
              </a:schemeClr>
            </a:outerShdw>
          </a:effectLst>
        </p:spPr>
        <p:txBody>
          <a:bodyPr/>
          <a:lstStyle/>
          <a:p>
            <a:r>
              <a:rPr lang="en-GB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Tudo</a:t>
            </a:r>
            <a:r>
              <a:rPr lang="en-GB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depende</a:t>
            </a:r>
            <a:r>
              <a:rPr lang="en-GB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</a:t>
            </a:r>
            <a:r>
              <a:rPr lang="en-GB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ponto</a:t>
            </a:r>
            <a:r>
              <a:rPr lang="en-GB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vista…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633881" y="2319282"/>
            <a:ext cx="10363200" cy="3693319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pt-BR" sz="2400" dirty="0" err="1"/>
              <a:t>Hadoop</a:t>
            </a:r>
            <a:r>
              <a:rPr lang="pt-BR" sz="2400" dirty="0"/>
              <a:t> é composto por vários </a:t>
            </a:r>
            <a:r>
              <a:rPr lang="pt-BR" sz="2400" dirty="0" smtClean="0"/>
              <a:t>produtos;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2400" dirty="0" err="1" smtClean="0"/>
              <a:t>Hadoop</a:t>
            </a:r>
            <a:r>
              <a:rPr lang="pt-BR" sz="2400" dirty="0" smtClean="0"/>
              <a:t> é de graça;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2400" dirty="0" smtClean="0"/>
              <a:t>HDFS é um banco de dados;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2400" dirty="0" smtClean="0"/>
              <a:t>HIVE é SQL igual qualquer SGBD;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2400" dirty="0" err="1" smtClean="0"/>
              <a:t>Hadoop</a:t>
            </a:r>
            <a:r>
              <a:rPr lang="pt-BR" sz="2400" dirty="0" smtClean="0"/>
              <a:t> já era, o futuro é </a:t>
            </a:r>
            <a:r>
              <a:rPr lang="pt-BR" sz="2400" dirty="0" err="1" smtClean="0"/>
              <a:t>Spark</a:t>
            </a:r>
            <a:r>
              <a:rPr lang="pt-BR" sz="2400" dirty="0" smtClean="0"/>
              <a:t>;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2400" dirty="0" smtClean="0"/>
              <a:t>Posso migrar todo o mainframe para o </a:t>
            </a:r>
            <a:r>
              <a:rPr lang="pt-BR" sz="2400" dirty="0" err="1" smtClean="0"/>
              <a:t>Hadoop</a:t>
            </a:r>
            <a:r>
              <a:rPr lang="pt-BR" sz="2400" dirty="0" smtClean="0"/>
              <a:t>;</a:t>
            </a:r>
          </a:p>
          <a:p>
            <a:pPr marL="228600" indent="-228600">
              <a:buFont typeface="+mj-lt"/>
              <a:buAutoNum type="arabicPeriod"/>
            </a:pPr>
            <a:endParaRPr lang="pt-BR" sz="2400" dirty="0" smtClean="0"/>
          </a:p>
          <a:p>
            <a:pPr marL="228600" indent="-228600">
              <a:buFont typeface="+mj-lt"/>
              <a:buAutoNum type="arabicPeriod"/>
            </a:pPr>
            <a:endParaRPr lang="pt-BR" sz="2400" dirty="0" smtClean="0"/>
          </a:p>
          <a:p>
            <a:pPr marL="228600" indent="-228600">
              <a:buFont typeface="+mj-lt"/>
              <a:buAutoNum type="arabicPeriod"/>
            </a:pPr>
            <a:endParaRPr lang="pt-BR" sz="2400" dirty="0" smtClean="0"/>
          </a:p>
          <a:p>
            <a:pPr marL="228600" indent="-228600">
              <a:buFont typeface="+mj-lt"/>
              <a:buAutoNum type="arabicPeriod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22522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999" y="1584000"/>
            <a:ext cx="9366564" cy="1007678"/>
          </a:xfrm>
          <a:effectLst>
            <a:outerShdw blurRad="50800" dist="50800" dir="5400000" algn="ctr" rotWithShape="0">
              <a:schemeClr val="tx1">
                <a:lumMod val="20000"/>
                <a:lumOff val="80000"/>
              </a:schemeClr>
            </a:outerShdw>
          </a:effectLst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Hadoop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 dirty="0"/>
          </a:p>
        </p:txBody>
      </p:sp>
      <p:pic>
        <p:nvPicPr>
          <p:cNvPr id="3074" name="Picture 2" descr="Resultado de imagem para hadoop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3" y="2087839"/>
            <a:ext cx="6075362" cy="398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3112" y="3796001"/>
            <a:ext cx="2352675" cy="1933285"/>
          </a:xfrm>
          <a:prstGeom prst="rect">
            <a:avLst/>
          </a:prstGeom>
        </p:spPr>
      </p:pic>
      <p:sp>
        <p:nvSpPr>
          <p:cNvPr id="8" name="Texto explicativo retangular 7"/>
          <p:cNvSpPr/>
          <p:nvPr/>
        </p:nvSpPr>
        <p:spPr>
          <a:xfrm>
            <a:off x="8486777" y="753461"/>
            <a:ext cx="3371848" cy="830539"/>
          </a:xfrm>
          <a:prstGeom prst="wedgeRectCallout">
            <a:avLst>
              <a:gd name="adj1" fmla="val -19138"/>
              <a:gd name="adj2" fmla="val 91745"/>
            </a:avLst>
          </a:prstGeom>
          <a:solidFill>
            <a:srgbClr val="92D05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rgbClr val="444444"/>
                </a:solidFill>
                <a:latin typeface="undefined"/>
              </a:rPr>
              <a:t>HDFS </a:t>
            </a:r>
            <a:r>
              <a:rPr lang="pt-BR" sz="2400" dirty="0" err="1" smtClean="0">
                <a:solidFill>
                  <a:srgbClr val="444444"/>
                </a:solidFill>
                <a:latin typeface="undefined"/>
              </a:rPr>
              <a:t>on</a:t>
            </a:r>
            <a:r>
              <a:rPr lang="pt-BR" sz="2400" dirty="0" smtClean="0">
                <a:solidFill>
                  <a:srgbClr val="444444"/>
                </a:solidFill>
                <a:latin typeface="undefined"/>
              </a:rPr>
              <a:t> </a:t>
            </a:r>
            <a:r>
              <a:rPr lang="pt-BR" sz="2400" dirty="0" err="1" smtClean="0">
                <a:solidFill>
                  <a:srgbClr val="444444"/>
                </a:solidFill>
                <a:latin typeface="undefined"/>
              </a:rPr>
              <a:t>Legos</a:t>
            </a:r>
            <a:endParaRPr lang="pt-BR" sz="2400" dirty="0" smtClean="0">
              <a:solidFill>
                <a:srgbClr val="444444"/>
              </a:solidFill>
              <a:latin typeface="undefined"/>
            </a:endParaRPr>
          </a:p>
          <a:p>
            <a:pPr algn="ctr"/>
            <a:r>
              <a:rPr lang="pt-BR" sz="2400" dirty="0">
                <a:solidFill>
                  <a:srgbClr val="444444"/>
                </a:solidFill>
                <a:latin typeface="undefined"/>
              </a:rPr>
              <a:t>https://goo.gl/frnNzE</a:t>
            </a:r>
          </a:p>
        </p:txBody>
      </p:sp>
    </p:spTree>
    <p:extLst>
      <p:ext uri="{BB962C8B-B14F-4D97-AF65-F5344CB8AC3E}">
        <p14:creationId xmlns:p14="http://schemas.microsoft.com/office/powerpoint/2010/main" val="158137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01/08/2017</a:t>
            </a:fld>
            <a:endParaRPr lang="en-GB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037" y="1366837"/>
            <a:ext cx="8305800" cy="4581525"/>
          </a:xfrm>
          <a:prstGeom prst="rect">
            <a:avLst/>
          </a:prstGeom>
        </p:spPr>
      </p:pic>
      <p:sp>
        <p:nvSpPr>
          <p:cNvPr id="8" name="Seta para a direita 7"/>
          <p:cNvSpPr/>
          <p:nvPr/>
        </p:nvSpPr>
        <p:spPr>
          <a:xfrm>
            <a:off x="1558344" y="5458964"/>
            <a:ext cx="4211835" cy="489398"/>
          </a:xfrm>
          <a:prstGeom prst="rightArrow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 smtClean="0"/>
              <a:t>Hadoop</a:t>
            </a:r>
            <a:r>
              <a:rPr lang="pt-BR" sz="1400" dirty="0" smtClean="0"/>
              <a:t> 1.0</a:t>
            </a:r>
            <a:endParaRPr lang="pt-BR" sz="1400" dirty="0"/>
          </a:p>
        </p:txBody>
      </p:sp>
      <p:sp>
        <p:nvSpPr>
          <p:cNvPr id="10" name="Seta para a direita 9"/>
          <p:cNvSpPr/>
          <p:nvPr/>
        </p:nvSpPr>
        <p:spPr>
          <a:xfrm>
            <a:off x="5770179" y="5458964"/>
            <a:ext cx="3978657" cy="489398"/>
          </a:xfrm>
          <a:prstGeom prst="rightArrow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 smtClean="0"/>
              <a:t>Hadoop</a:t>
            </a:r>
            <a:r>
              <a:rPr lang="pt-BR" sz="1400" dirty="0" smtClean="0"/>
              <a:t> 2.0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17545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Experian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numCol="1" spcCol="151200" rtlCol="0">
        <a:spAutoFit/>
      </a:bodyPr>
      <a:lstStyle>
        <a:defPPr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perian_16_9" id="{BFAEB641-8FD9-4B0D-9905-AA461787B9A5}" vid="{8B555675-C72C-43BE-AEBE-3A674FA99F3A}"/>
    </a:ext>
  </a:extLst>
</a:theme>
</file>

<file path=ppt/theme/theme2.xml><?xml version="1.0" encoding="utf-8"?>
<a:theme xmlns:a="http://schemas.openxmlformats.org/drawingml/2006/main" name="Office Theme - CONFIDENCIAL">
  <a:themeElements>
    <a:clrScheme name="Experian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numCol="1" spcCol="151200" rtlCol="0">
        <a:spAutoFit/>
      </a:bodyPr>
      <a:lstStyle>
        <a:defPPr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perian_16_9" id="{BFAEB641-8FD9-4B0D-9905-AA461787B9A5}" vid="{8B555675-C72C-43BE-AEBE-3A674FA99F3A}"/>
    </a:ext>
  </a:extLst>
</a:theme>
</file>

<file path=ppt/theme/theme3.xml><?xml version="1.0" encoding="utf-8"?>
<a:theme xmlns:a="http://schemas.openxmlformats.org/drawingml/2006/main" name="Office Theme - INTERNO">
  <a:themeElements>
    <a:clrScheme name="Experian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numCol="1" spcCol="151200" rtlCol="0">
        <a:spAutoFit/>
      </a:bodyPr>
      <a:lstStyle>
        <a:defPPr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perian_16_9" id="{BFAEB641-8FD9-4B0D-9905-AA461787B9A5}" vid="{8B555675-C72C-43BE-AEBE-3A674FA99F3A}"/>
    </a:ext>
  </a:extLst>
</a:theme>
</file>

<file path=ppt/theme/theme4.xml><?xml version="1.0" encoding="utf-8"?>
<a:theme xmlns:a="http://schemas.openxmlformats.org/drawingml/2006/main" name="Office Theme - RESTRITO">
  <a:themeElements>
    <a:clrScheme name="Experian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numCol="1" spcCol="151200" rtlCol="0">
        <a:spAutoFit/>
      </a:bodyPr>
      <a:lstStyle>
        <a:defPPr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perian_16_9" id="{BFAEB641-8FD9-4B0D-9905-AA461787B9A5}" vid="{8B555675-C72C-43BE-AEBE-3A674FA99F3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6EAA9A70A32284E918F9C97C80E2EE3" ma:contentTypeVersion="1" ma:contentTypeDescription="Crie um novo documento." ma:contentTypeScope="" ma:versionID="53ba74166700eb92c6014c11e92bf565">
  <xsd:schema xmlns:xsd="http://www.w3.org/2001/XMLSchema" xmlns:xs="http://www.w3.org/2001/XMLSchema" xmlns:p="http://schemas.microsoft.com/office/2006/metadata/properties" xmlns:ns1="http://schemas.microsoft.com/sharepoint/v3" xmlns:ns2="be0087ee-57ef-4e7d-92d6-bfb195edfe24" targetNamespace="http://schemas.microsoft.com/office/2006/metadata/properties" ma:root="true" ma:fieldsID="f98dfc7bfea61f0cef8a4e11d5b235a7" ns1:_="" ns2:_="">
    <xsd:import namespace="http://schemas.microsoft.com/sharepoint/v3"/>
    <xsd:import namespace="be0087ee-57ef-4e7d-92d6-bfb195edfe24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Agendamento de Data de Início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Agendamento de Data de Término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0087ee-57ef-4e7d-92d6-bfb195edfe24" elementFormDefault="qualified">
    <xsd:import namespace="http://schemas.microsoft.com/office/2006/documentManagement/types"/>
    <xsd:import namespace="http://schemas.microsoft.com/office/infopath/2007/PartnerControls"/>
    <xsd:element name="_dlc_DocId" ma:index="10" nillable="true" ma:displayName="Valor da ID do Documento" ma:description="O valor da ID do documento atribuída a este item." ma:internalName="_dlc_DocId" ma:readOnly="true">
      <xsd:simpleType>
        <xsd:restriction base="dms:Text"/>
      </xsd:simpleType>
    </xsd:element>
    <xsd:element name="_dlc_DocIdUrl" ma:index="11" nillable="true" ma:displayName="ID do Documento" ma:description="Link permanente para este documento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2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_dlc_DocId xmlns="be0087ee-57ef-4e7d-92d6-bfb195edfe24">AXMR23KYZKQH-360-19</_dlc_DocId>
    <_dlc_DocIdUrl xmlns="be0087ee-57ef-4e7d-92d6-bfb195edfe24">
      <Url>http://portalcorporativo/Marketing/_layouts/DocIdRedir.aspx?ID=AXMR23KYZKQH-360-19</Url>
      <Description>AXMR23KYZKQH-360-19</Description>
    </_dlc_DocIdUrl>
  </documentManagement>
</p:properties>
</file>

<file path=customXml/itemProps1.xml><?xml version="1.0" encoding="utf-8"?>
<ds:datastoreItem xmlns:ds="http://schemas.openxmlformats.org/officeDocument/2006/customXml" ds:itemID="{A22AD8AD-EE77-4639-AB7D-25196816DB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9066FA-D366-4A4E-82E5-DBA3E736BE8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F259EC1A-313B-4DC1-A402-69462B4112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e0087ee-57ef-4e7d-92d6-bfb195edfe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F5142D87-BB2F-442A-8B06-AEEC153F6591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be0087ee-57ef-4e7d-92d6-bfb195edfe24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2920</TotalTime>
  <Words>1364</Words>
  <Application>Microsoft Office PowerPoint</Application>
  <PresentationFormat>Widescreen</PresentationFormat>
  <Paragraphs>217</Paragraphs>
  <Slides>21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21</vt:i4>
      </vt:variant>
    </vt:vector>
  </HeadingPairs>
  <TitlesOfParts>
    <vt:vector size="28" baseType="lpstr">
      <vt:lpstr>Arial</vt:lpstr>
      <vt:lpstr>Calibri</vt:lpstr>
      <vt:lpstr>undefined</vt:lpstr>
      <vt:lpstr>Office Theme</vt:lpstr>
      <vt:lpstr>Office Theme - CONFIDENCIAL</vt:lpstr>
      <vt:lpstr>Office Theme - INTERNO</vt:lpstr>
      <vt:lpstr>Office Theme - RESTRITO</vt:lpstr>
      <vt:lpstr>Apresentação do PowerPoint</vt:lpstr>
      <vt:lpstr>Avaliação da plataforma  Big Data Atual</vt:lpstr>
      <vt:lpstr>Whoami – Fernando Forenza</vt:lpstr>
      <vt:lpstr>Big Data</vt:lpstr>
      <vt:lpstr>Big Data -&gt; Big Problems</vt:lpstr>
      <vt:lpstr>Implementação bem sucedida</vt:lpstr>
      <vt:lpstr>Tudo depende do ponto de vista…</vt:lpstr>
      <vt:lpstr>Hadoop</vt:lpstr>
      <vt:lpstr>Apresentação do PowerPoint</vt:lpstr>
      <vt:lpstr>Apresentação do PowerPoint</vt:lpstr>
      <vt:lpstr>Hadoop - Distribuições</vt:lpstr>
      <vt:lpstr>Infraestrutura Atual - IBM</vt:lpstr>
      <vt:lpstr>Infraestrutura Atual - IBM</vt:lpstr>
      <vt:lpstr>Melhores Práticas</vt:lpstr>
      <vt:lpstr>Apresentação do PowerPoint</vt:lpstr>
      <vt:lpstr>Segurança</vt:lpstr>
      <vt:lpstr>Backup and Disaster Recovery</vt:lpstr>
      <vt:lpstr>Apresentação do PowerPoint</vt:lpstr>
      <vt:lpstr>Nova Plataforma de Dados Serasa</vt:lpstr>
      <vt:lpstr>Dúvidas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Ikeda, Leticia</dc:creator>
  <cp:lastModifiedBy>Forenza, Fernando</cp:lastModifiedBy>
  <cp:revision>111</cp:revision>
  <dcterms:modified xsi:type="dcterms:W3CDTF">2017-08-01T21:08:05Z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0x01010086EAA9A70A32284E918F9C97C80E2EE3</vt:lpwstr>
  </property>
  <property fmtid="{D5CDD505-2E9C-101B-9397-08002B2CF9AE}" pid="3" name="_dlc_DocIdItemGuid">
    <vt:lpwstr>21d03d18-8c4a-4568-b36e-166fde49e8ae</vt:lpwstr>
  </property>
</Properties>
</file>